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sldIdLst>
    <p:sldId id="256" r:id="rId2"/>
    <p:sldId id="285" r:id="rId3"/>
    <p:sldId id="272" r:id="rId4"/>
    <p:sldId id="273" r:id="rId5"/>
    <p:sldId id="274" r:id="rId6"/>
    <p:sldId id="266" r:id="rId7"/>
    <p:sldId id="310" r:id="rId8"/>
    <p:sldId id="258" r:id="rId9"/>
    <p:sldId id="259" r:id="rId10"/>
    <p:sldId id="260" r:id="rId11"/>
    <p:sldId id="275" r:id="rId12"/>
    <p:sldId id="276" r:id="rId13"/>
    <p:sldId id="271" r:id="rId14"/>
    <p:sldId id="277" r:id="rId15"/>
    <p:sldId id="299" r:id="rId16"/>
    <p:sldId id="286" r:id="rId17"/>
    <p:sldId id="287" r:id="rId18"/>
    <p:sldId id="288" r:id="rId19"/>
    <p:sldId id="313" r:id="rId20"/>
    <p:sldId id="316" r:id="rId21"/>
    <p:sldId id="318" r:id="rId22"/>
    <p:sldId id="314" r:id="rId23"/>
    <p:sldId id="289" r:id="rId24"/>
    <p:sldId id="304" r:id="rId25"/>
    <p:sldId id="303" r:id="rId26"/>
    <p:sldId id="319" r:id="rId27"/>
    <p:sldId id="295" r:id="rId28"/>
    <p:sldId id="278" r:id="rId29"/>
    <p:sldId id="281" r:id="rId30"/>
    <p:sldId id="315" r:id="rId31"/>
    <p:sldId id="317" r:id="rId32"/>
    <p:sldId id="305" r:id="rId33"/>
    <p:sldId id="300" r:id="rId34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87DC-42CA-468E-9651-BB51A697372F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697D-2E55-4BCC-BDF4-1FE1C39C314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23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87DC-42CA-468E-9651-BB51A697372F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697D-2E55-4BCC-BDF4-1FE1C39C31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86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87DC-42CA-468E-9651-BB51A697372F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697D-2E55-4BCC-BDF4-1FE1C39C31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77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87DC-42CA-468E-9651-BB51A697372F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697D-2E55-4BCC-BDF4-1FE1C39C31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01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87DC-42CA-468E-9651-BB51A697372F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697D-2E55-4BCC-BDF4-1FE1C39C314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78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87DC-42CA-468E-9651-BB51A697372F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697D-2E55-4BCC-BDF4-1FE1C39C31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62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87DC-42CA-468E-9651-BB51A697372F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697D-2E55-4BCC-BDF4-1FE1C39C31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25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87DC-42CA-468E-9651-BB51A697372F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697D-2E55-4BCC-BDF4-1FE1C39C31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58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87DC-42CA-468E-9651-BB51A697372F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697D-2E55-4BCC-BDF4-1FE1C39C31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65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C4787DC-42CA-468E-9651-BB51A697372F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1A697D-2E55-4BCC-BDF4-1FE1C39C31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37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87DC-42CA-468E-9651-BB51A697372F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697D-2E55-4BCC-BDF4-1FE1C39C31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74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4787DC-42CA-468E-9651-BB51A697372F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21A697D-2E55-4BCC-BDF4-1FE1C39C314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81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undacionsindano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ontsi.red.es/ontsi/sites/ontsi/files/los_ciudadanos_ante_la_e-sanida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undacionsindano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964" y="2266727"/>
            <a:ext cx="9298676" cy="3637792"/>
          </a:xfrm>
        </p:spPr>
        <p:txBody>
          <a:bodyPr>
            <a:normAutofit fontScale="25000" lnSpcReduction="20000"/>
          </a:bodyPr>
          <a:lstStyle/>
          <a:p>
            <a:pPr algn="ctr"/>
            <a:endParaRPr lang="es-ES" sz="33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11100" b="1" dirty="0" smtClean="0">
                <a:solidFill>
                  <a:schemeClr val="tx1"/>
                </a:solidFill>
              </a:rPr>
              <a:t>Hacia una nueva relación entre profesionales sanitarios y familias de pacientes. Fundaciones y asociaciones</a:t>
            </a:r>
            <a:r>
              <a:rPr lang="es-ES" sz="11100" b="1" dirty="0" smtClean="0"/>
              <a:t>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endParaRPr lang="es-ES" dirty="0" smtClean="0"/>
          </a:p>
          <a:p>
            <a:pPr algn="l"/>
            <a:endParaRPr lang="es-ES" b="1" dirty="0" smtClean="0"/>
          </a:p>
          <a:p>
            <a:pPr algn="l"/>
            <a:endParaRPr lang="es-ES" b="1" dirty="0" smtClean="0"/>
          </a:p>
          <a:p>
            <a:pPr algn="l"/>
            <a:endParaRPr lang="es-ES" b="1" dirty="0"/>
          </a:p>
          <a:p>
            <a:pPr algn="l"/>
            <a:r>
              <a:rPr lang="es-ES" sz="5600" b="1" dirty="0" smtClean="0"/>
              <a:t>Dª. Paloma Pastor Alfonso</a:t>
            </a:r>
          </a:p>
          <a:p>
            <a:pPr algn="l"/>
            <a:r>
              <a:rPr lang="es-ES" sz="5600" b="1" cap="none" dirty="0" smtClean="0"/>
              <a:t>paloma.pastor@fundacionsindano.com</a:t>
            </a:r>
          </a:p>
          <a:p>
            <a:pPr algn="l"/>
            <a:r>
              <a:rPr lang="es-ES" sz="5600" b="1" dirty="0" smtClean="0">
                <a:hlinkClick r:id="rId2"/>
              </a:rPr>
              <a:t>www.fundacionsindano.com</a:t>
            </a:r>
            <a:endParaRPr lang="es-ES" sz="5600" b="1" dirty="0" smtClean="0"/>
          </a:p>
          <a:p>
            <a:pPr algn="l"/>
            <a:r>
              <a:rPr lang="es-ES" sz="5600" b="1" dirty="0" smtClean="0"/>
              <a:t>7 de junio 2019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36" y="338867"/>
            <a:ext cx="3138985" cy="19278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03" y="4542692"/>
            <a:ext cx="1254527" cy="12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6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5546" y="245661"/>
            <a:ext cx="7261567" cy="216999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sz="4000" dirty="0" smtClean="0"/>
              <a:t>La información/desinformación</a:t>
            </a:r>
            <a:br>
              <a:rPr lang="es-ES" sz="4000" dirty="0" smtClean="0"/>
            </a:br>
            <a:r>
              <a:rPr lang="es-ES" sz="4000" dirty="0" smtClean="0"/>
              <a:t>Doctor Google</a:t>
            </a:r>
            <a:br>
              <a:rPr lang="es-ES" sz="4000" dirty="0" smtClean="0"/>
            </a:br>
            <a:r>
              <a:rPr lang="es-ES" sz="4000" dirty="0" smtClean="0"/>
              <a:t>¿Por qué </a:t>
            </a:r>
            <a:r>
              <a:rPr lang="es-ES" sz="4000" dirty="0"/>
              <a:t>de ese fenómeno?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2266282"/>
            <a:ext cx="10058400" cy="3602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Las</a:t>
            </a:r>
            <a:r>
              <a:rPr lang="es-ES" dirty="0"/>
              <a:t> </a:t>
            </a:r>
            <a:r>
              <a:rPr lang="es-ES" dirty="0" smtClean="0"/>
              <a:t>consultas al doctor </a:t>
            </a:r>
            <a:r>
              <a:rPr lang="es-ES" dirty="0" err="1" smtClean="0"/>
              <a:t>google</a:t>
            </a:r>
            <a:r>
              <a:rPr lang="es-ES" dirty="0"/>
              <a:t> son el pan nuestro de cada día. </a:t>
            </a:r>
            <a:endParaRPr lang="es-ES" dirty="0" smtClean="0"/>
          </a:p>
          <a:p>
            <a:r>
              <a:rPr lang="es-ES" dirty="0" smtClean="0"/>
              <a:t>Seis </a:t>
            </a:r>
            <a:r>
              <a:rPr lang="es-ES" dirty="0"/>
              <a:t>de cada 10 españoles utilizan internet para informarse sobre </a:t>
            </a:r>
            <a:r>
              <a:rPr lang="es-ES" dirty="0" smtClean="0"/>
              <a:t>salud </a:t>
            </a:r>
            <a:r>
              <a:rPr lang="es-ES" dirty="0"/>
              <a:t> </a:t>
            </a:r>
            <a:r>
              <a:rPr lang="es-ES" dirty="0" smtClean="0"/>
              <a:t>(</a:t>
            </a:r>
            <a:r>
              <a:rPr lang="es-ES" dirty="0" smtClean="0">
                <a:hlinkClick r:id="rId2"/>
              </a:rPr>
              <a:t>Encuesta del </a:t>
            </a:r>
            <a:r>
              <a:rPr lang="es-ES" dirty="0">
                <a:hlinkClick r:id="rId2"/>
              </a:rPr>
              <a:t>Observatorio Nacional de las Telecomunicaciones y de la Sociedad de la Información (ONTSI)</a:t>
            </a:r>
            <a:r>
              <a:rPr lang="es-E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para </a:t>
            </a:r>
            <a:r>
              <a:rPr lang="es-ES" dirty="0"/>
              <a:t>buscar síntomas propios o de algún familiar para averiguar qué les pasa.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Para buscar remedios </a:t>
            </a:r>
          </a:p>
          <a:p>
            <a:r>
              <a:rPr lang="es-ES" dirty="0" smtClean="0"/>
              <a:t>Y </a:t>
            </a:r>
            <a:r>
              <a:rPr lang="es-ES" dirty="0"/>
              <a:t>un alto porcentaje acaba convenciéndose erróneamente de que sufre una enfermedad gravísima. Son los </a:t>
            </a:r>
            <a:r>
              <a:rPr lang="es-ES" i="1" dirty="0" err="1"/>
              <a:t>cibercondriacos</a:t>
            </a:r>
            <a:r>
              <a:rPr lang="es-ES" dirty="0"/>
              <a:t>, los hipocondriacos de la Red</a:t>
            </a:r>
            <a:r>
              <a:rPr lang="es-ES" dirty="0" smtClean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13" y="245661"/>
            <a:ext cx="2633883" cy="14749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165" y="4944818"/>
            <a:ext cx="1064515" cy="106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2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Hábitos de consulta en Internet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mtClean="0"/>
              <a:t>Un estudio realizado en la </a:t>
            </a:r>
            <a:r>
              <a:rPr lang="es-ES" b="1" smtClean="0"/>
              <a:t>Columbia Británica (Canada) 2016</a:t>
            </a:r>
            <a:r>
              <a:rPr lang="es-ES" smtClean="0"/>
              <a:t>, reveló los hábitos de </a:t>
            </a:r>
            <a:r>
              <a:rPr lang="es-ES" b="1" smtClean="0"/>
              <a:t>consulta en internet</a:t>
            </a:r>
            <a:r>
              <a:rPr lang="es-ES" smtClean="0"/>
              <a:t> que tiene su población sobre temas relacionados con su </a:t>
            </a:r>
            <a:r>
              <a:rPr lang="es-ES" b="1" smtClean="0"/>
              <a:t>salud, antes y después de acudir a su médico.</a:t>
            </a:r>
            <a:r>
              <a:rPr lang="es-ES" smtClean="0"/>
              <a:t> </a:t>
            </a:r>
            <a:br>
              <a:rPr lang="es-ES" smtClean="0"/>
            </a:br>
            <a:endParaRPr lang="es-ES" smtClean="0"/>
          </a:p>
          <a:p>
            <a:pPr marL="0" indent="0">
              <a:buNone/>
            </a:pPr>
            <a:r>
              <a:rPr lang="es-ES" smtClean="0"/>
              <a:t>A este respecto, existen </a:t>
            </a:r>
            <a:r>
              <a:rPr lang="es-ES" b="1" smtClean="0"/>
              <a:t>diferencias generacionales. </a:t>
            </a:r>
          </a:p>
          <a:p>
            <a:r>
              <a:rPr lang="es-ES" b="1" smtClean="0"/>
              <a:t>Los residentes de entre 18 y 34 años</a:t>
            </a:r>
            <a:r>
              <a:rPr lang="es-ES" smtClean="0"/>
              <a:t> tienen una probabilidad significativamente mayor de consultar en línea </a:t>
            </a:r>
            <a:r>
              <a:rPr lang="es-ES" u="sng" smtClean="0"/>
              <a:t>antes</a:t>
            </a:r>
            <a:r>
              <a:rPr lang="es-ES" smtClean="0"/>
              <a:t> de ver al médico (89 por ciento). </a:t>
            </a:r>
          </a:p>
          <a:p>
            <a:r>
              <a:rPr lang="es-ES" smtClean="0"/>
              <a:t>Los </a:t>
            </a:r>
            <a:r>
              <a:rPr lang="es-ES" b="1" smtClean="0"/>
              <a:t>mayores de 55 años</a:t>
            </a:r>
            <a:r>
              <a:rPr lang="es-ES" smtClean="0"/>
              <a:t> tienen más probabilidades de poner a prueba las recomendaciones de su médico </a:t>
            </a:r>
            <a:r>
              <a:rPr lang="es-ES" b="1" u="sng" smtClean="0"/>
              <a:t>después</a:t>
            </a:r>
            <a:r>
              <a:rPr lang="es-ES" b="1" smtClean="0"/>
              <a:t> de su visita.</a:t>
            </a:r>
            <a:r>
              <a:rPr lang="es-ES" smtClean="0"/>
              <a:t/>
            </a:r>
            <a:br>
              <a:rPr lang="es-ES" smtClean="0"/>
            </a:br>
            <a:endParaRPr lang="es-ES" smtClean="0"/>
          </a:p>
          <a:p>
            <a:r>
              <a:rPr lang="es-ES" smtClean="0"/>
              <a:t>Por otro lado, el estudio poblacional explica que </a:t>
            </a:r>
            <a:r>
              <a:rPr lang="es-ES" b="1" smtClean="0"/>
              <a:t>uno de cada seis pacientes (16 por ciento) reconoce que diagnosticaron o trataron una condición médica por su cuenta, </a:t>
            </a:r>
            <a:r>
              <a:rPr lang="es-ES" smtClean="0"/>
              <a:t>sin consultar a un médico. </a:t>
            </a:r>
          </a:p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54" y="502084"/>
            <a:ext cx="1712310" cy="10516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851" y="5504376"/>
            <a:ext cx="1064515" cy="106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0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315962" cy="1450757"/>
          </a:xfrm>
        </p:spPr>
        <p:txBody>
          <a:bodyPr>
            <a:normAutofit/>
          </a:bodyPr>
          <a:lstStyle/>
          <a:p>
            <a:r>
              <a:rPr lang="es-ES" sz="3600" dirty="0" smtClean="0"/>
              <a:t>¿Cuantos de sus pacientes acudieron a consulta con un cuaderno con notas</a:t>
            </a:r>
            <a:r>
              <a:rPr lang="es-ES" sz="3600" dirty="0"/>
              <a:t> </a:t>
            </a:r>
            <a:r>
              <a:rPr lang="es-ES" sz="3600" dirty="0" smtClean="0"/>
              <a:t>y preguntas</a:t>
            </a:r>
            <a:r>
              <a:rPr lang="es-ES" sz="3600" dirty="0"/>
              <a:t>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El paciente </a:t>
            </a:r>
            <a:r>
              <a:rPr lang="es-ES" dirty="0"/>
              <a:t>llega a la consulta </a:t>
            </a:r>
            <a:r>
              <a:rPr lang="es-ES" dirty="0" smtClean="0"/>
              <a:t>con </a:t>
            </a:r>
            <a:r>
              <a:rPr lang="es-ES" dirty="0"/>
              <a:t>listas de notas con preguntas para el </a:t>
            </a:r>
            <a:r>
              <a:rPr lang="es-ES" dirty="0" smtClean="0"/>
              <a:t>médico. El paciente quiere INFORMACIÓN.</a:t>
            </a:r>
          </a:p>
          <a:p>
            <a:pPr marL="0" indent="0">
              <a:buNone/>
            </a:pPr>
            <a:r>
              <a:rPr lang="es-ES" dirty="0" smtClean="0"/>
              <a:t>Normalmente son pacientes que han buscado en internet, han preguntado a familiares, han ido a otra consulta, tienen información previa, no siempre la correcta, que quieren contrastar con el médico.</a:t>
            </a:r>
          </a:p>
          <a:p>
            <a:pPr marL="0" indent="0">
              <a:buNone/>
            </a:pPr>
            <a:r>
              <a:rPr lang="es-ES" dirty="0" smtClean="0"/>
              <a:t>Y toman apuntes, porque no siempre es fácil entender lo que te dice el médico y no quieres perderte nada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625" y="685716"/>
            <a:ext cx="1712310" cy="10516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770" y="4792986"/>
            <a:ext cx="1064515" cy="10645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55" y="4151759"/>
            <a:ext cx="1717335" cy="17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6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</a:t>
            </a:r>
            <a:r>
              <a:rPr lang="es-ES" dirty="0" smtClean="0"/>
              <a:t>omunicación/incomunicación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6927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b="1" dirty="0" smtClean="0"/>
              <a:t>Comunicación verbal</a:t>
            </a:r>
            <a:r>
              <a:rPr lang="es-ES" dirty="0" smtClean="0"/>
              <a:t>, demasiado rápida, muchas veces no es adaptada a alguien que no sabe de medicina. Lenguaje coloquial.  </a:t>
            </a:r>
          </a:p>
          <a:p>
            <a:r>
              <a:rPr lang="es-ES" dirty="0" smtClean="0"/>
              <a:t>Si no se sabe aún-que nos lo digan.</a:t>
            </a:r>
            <a:endParaRPr lang="es-ES" dirty="0"/>
          </a:p>
          <a:p>
            <a:r>
              <a:rPr lang="es-ES" dirty="0" smtClean="0"/>
              <a:t>Importancia de la </a:t>
            </a:r>
            <a:r>
              <a:rPr lang="es-ES" b="1" dirty="0" smtClean="0"/>
              <a:t>comunicación no verbal</a:t>
            </a:r>
            <a:r>
              <a:rPr lang="es-ES" dirty="0" smtClean="0"/>
              <a:t>, el tono, la mirada, el gesto, la sonrisa, la empatía en definitiva</a:t>
            </a:r>
          </a:p>
          <a:p>
            <a:r>
              <a:rPr lang="es-ES" dirty="0" smtClean="0"/>
              <a:t>En oncología se ha avanzado mucho en la forma de comunicar, de dar noticias de </a:t>
            </a:r>
            <a:r>
              <a:rPr lang="es-ES" dirty="0" err="1" smtClean="0"/>
              <a:t>empatizar</a:t>
            </a:r>
            <a:r>
              <a:rPr lang="es-ES" dirty="0" smtClean="0"/>
              <a:t> con el paciente y la familia.</a:t>
            </a:r>
          </a:p>
          <a:p>
            <a:r>
              <a:rPr lang="es-ES" dirty="0" smtClean="0"/>
              <a:t>¿Por qué esto no pasa en otros ámbitos? Lo queremos también en el ámbito de población pediátrica con daño neurológico, lo queremos en general.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54" y="502084"/>
            <a:ext cx="1712310" cy="10516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015" y="1814623"/>
            <a:ext cx="1829078" cy="18290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95" y="4096703"/>
            <a:ext cx="1775398" cy="18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33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54922" cy="1325563"/>
          </a:xfrm>
        </p:spPr>
        <p:txBody>
          <a:bodyPr>
            <a:normAutofit/>
          </a:bodyPr>
          <a:lstStyle/>
          <a:p>
            <a:r>
              <a:rPr lang="es-ES" sz="3200" b="1" dirty="0"/>
              <a:t>La experiencia sanitaria del niño con </a:t>
            </a:r>
            <a:r>
              <a:rPr lang="es-ES" sz="3200" b="1" dirty="0" smtClean="0"/>
              <a:t>daño neurológico, con discapacidad </a:t>
            </a:r>
            <a:r>
              <a:rPr lang="es-ES" sz="3200" b="1" dirty="0"/>
              <a:t>y su familia: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0857" y="1525185"/>
            <a:ext cx="3234888" cy="286055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14332" y="1866417"/>
            <a:ext cx="77026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 smtClean="0">
                <a:latin typeface="TimesNewRomanPSMT"/>
              </a:rPr>
              <a:t>Características:</a:t>
            </a:r>
            <a:endParaRPr lang="es-ES" u="sng" dirty="0">
              <a:latin typeface="TimesNewRomanPSM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TimesNewRomanPSMT"/>
              </a:rPr>
              <a:t>Atendidos por </a:t>
            </a:r>
            <a:r>
              <a:rPr lang="es-ES" dirty="0">
                <a:latin typeface="TimesNewRomanPSMT"/>
              </a:rPr>
              <a:t>diversos especialistas </a:t>
            </a:r>
            <a:endParaRPr lang="es-ES" dirty="0" smtClean="0">
              <a:latin typeface="TimesNewRomanPSM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TimesNewRomanPSMT"/>
              </a:rPr>
              <a:t>elevada comorbilidad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TimesNewRomanPSMT"/>
              </a:rPr>
              <a:t>múltiples </a:t>
            </a:r>
            <a:r>
              <a:rPr lang="es-ES" dirty="0">
                <a:latin typeface="TimesNewRomanPSMT"/>
              </a:rPr>
              <a:t>visitas al hospital a </a:t>
            </a:r>
            <a:r>
              <a:rPr lang="es-ES" dirty="0" smtClean="0">
                <a:latin typeface="TimesNewRomanPSMT"/>
              </a:rPr>
              <a:t>lo largo </a:t>
            </a:r>
            <a:r>
              <a:rPr lang="es-ES" dirty="0">
                <a:latin typeface="TimesNewRomanPSMT"/>
              </a:rPr>
              <a:t>del año. </a:t>
            </a:r>
            <a:endParaRPr lang="es-ES" dirty="0" smtClean="0">
              <a:latin typeface="TimesNewRomanPSM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>
                <a:latin typeface="TimesNewRomanPSMT"/>
              </a:rPr>
              <a:t>También requieren numerosas pruebas </a:t>
            </a:r>
            <a:r>
              <a:rPr lang="es-ES" dirty="0" smtClean="0">
                <a:latin typeface="TimesNewRomanPSMT"/>
              </a:rPr>
              <a:t>diagnósticas, así cómo extracciones </a:t>
            </a:r>
            <a:r>
              <a:rPr lang="es-ES" dirty="0">
                <a:latin typeface="TimesNewRomanPSMT"/>
              </a:rPr>
              <a:t>en laboratorio, </a:t>
            </a:r>
            <a:r>
              <a:rPr lang="es-ES" dirty="0" err="1" smtClean="0">
                <a:latin typeface="TimesNewRomanPSMT"/>
              </a:rPr>
              <a:t>etc</a:t>
            </a:r>
            <a:r>
              <a:rPr lang="es-ES" dirty="0" smtClean="0">
                <a:latin typeface="TimesNewRomanPSMT"/>
              </a:rPr>
              <a:t> </a:t>
            </a:r>
            <a:r>
              <a:rPr lang="es-ES" dirty="0">
                <a:latin typeface="TimesNewRomanPSMT"/>
              </a:rPr>
              <a:t>en intervalos de tiempo relativamente cortos. Algunas de estas pruebas requieren sedación, con lo que deben pasar por diferentes actuaciones anestésicas a lo largo del año</a:t>
            </a:r>
          </a:p>
          <a:p>
            <a:endParaRPr lang="es-ES" dirty="0" smtClean="0">
              <a:latin typeface="TimesNewRomanPSMT"/>
            </a:endParaRPr>
          </a:p>
          <a:p>
            <a:r>
              <a:rPr lang="es-ES" u="sng" dirty="0" smtClean="0">
                <a:latin typeface="TimesNewRomanPSMT"/>
              </a:rPr>
              <a:t>Consecuencias:</a:t>
            </a:r>
          </a:p>
          <a:p>
            <a:r>
              <a:rPr lang="es-ES" dirty="0">
                <a:latin typeface="TimesNewRomanPSMT"/>
              </a:rPr>
              <a:t>A</a:t>
            </a:r>
            <a:r>
              <a:rPr lang="es-ES" dirty="0" smtClean="0">
                <a:latin typeface="TimesNewRomanPSMT"/>
              </a:rPr>
              <a:t>ltera </a:t>
            </a:r>
            <a:r>
              <a:rPr lang="es-ES" dirty="0">
                <a:latin typeface="TimesNewRomanPSMT"/>
              </a:rPr>
              <a:t>la </a:t>
            </a:r>
            <a:r>
              <a:rPr lang="es-ES" dirty="0" smtClean="0">
                <a:latin typeface="TimesNewRomanPSMT"/>
              </a:rPr>
              <a:t>rutina familiar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TimesNewRomanPSMT"/>
              </a:rPr>
              <a:t>el </a:t>
            </a:r>
            <a:r>
              <a:rPr lang="es-ES" dirty="0">
                <a:latin typeface="TimesNewRomanPSMT"/>
              </a:rPr>
              <a:t>paciente se ausenta </a:t>
            </a:r>
            <a:r>
              <a:rPr lang="es-ES" dirty="0" smtClean="0">
                <a:latin typeface="TimesNewRomanPSMT"/>
              </a:rPr>
              <a:t>del centro </a:t>
            </a:r>
            <a:r>
              <a:rPr lang="es-ES" dirty="0">
                <a:latin typeface="TimesNewRomanPSMT"/>
              </a:rPr>
              <a:t>escolar y de sus </a:t>
            </a:r>
            <a:r>
              <a:rPr lang="es-ES" dirty="0" smtClean="0">
                <a:latin typeface="TimesNewRomanPSMT"/>
              </a:rPr>
              <a:t>terapias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TimesNewRomanPSMT"/>
              </a:rPr>
              <a:t>y los </a:t>
            </a:r>
            <a:r>
              <a:rPr lang="es-ES" dirty="0">
                <a:latin typeface="TimesNewRomanPSMT"/>
              </a:rPr>
              <a:t>cuidadores de su puesto </a:t>
            </a:r>
            <a:r>
              <a:rPr lang="es-ES" dirty="0" smtClean="0">
                <a:latin typeface="TimesNewRomanPSMT"/>
              </a:rPr>
              <a:t>de trabajo.</a:t>
            </a:r>
          </a:p>
          <a:p>
            <a:r>
              <a:rPr lang="es-ES" dirty="0" smtClean="0">
                <a:latin typeface="TimesNewRomanPSMT"/>
              </a:rPr>
              <a:t>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230" y="5005738"/>
            <a:ext cx="1064515" cy="106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9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Discapacidad intelectual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Han de ser tratadas con naturalidad y normalidad. </a:t>
            </a:r>
            <a:endParaRPr lang="es-ES" dirty="0" smtClean="0"/>
          </a:p>
          <a:p>
            <a:pPr lvl="0"/>
            <a:r>
              <a:rPr lang="es-ES" dirty="0" smtClean="0"/>
              <a:t>Tienen </a:t>
            </a:r>
            <a:r>
              <a:rPr lang="es-ES" dirty="0"/>
              <a:t>derecho a ser informados sobre los procedimientos médicos que se van a llevar a cabo y decidir si se quieren someter a ellos o no</a:t>
            </a:r>
            <a:r>
              <a:rPr lang="es-ES" dirty="0" smtClean="0"/>
              <a:t>.</a:t>
            </a:r>
          </a:p>
          <a:p>
            <a:pPr lvl="0"/>
            <a:r>
              <a:rPr lang="es-ES" dirty="0" smtClean="0"/>
              <a:t>Se les debe explicar las cosas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54" y="502084"/>
            <a:ext cx="1712310" cy="10516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22" y="5108591"/>
            <a:ext cx="1064515" cy="106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65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580495"/>
            <a:ext cx="9539120" cy="973233"/>
          </a:xfrm>
        </p:spPr>
        <p:txBody>
          <a:bodyPr>
            <a:normAutofit/>
          </a:bodyPr>
          <a:lstStyle/>
          <a:p>
            <a:r>
              <a:rPr lang="es-ES" sz="2800" dirty="0" smtClean="0"/>
              <a:t>Actualmente: </a:t>
            </a:r>
            <a:r>
              <a:rPr lang="es-ES" sz="2800" b="1" dirty="0" smtClean="0"/>
              <a:t>ORGANIZACIÓN DEL SISTEMA </a:t>
            </a:r>
            <a:r>
              <a:rPr lang="es-ES" sz="2800" b="1" dirty="0" smtClean="0">
                <a:solidFill>
                  <a:srgbClr val="C00000"/>
                </a:solidFill>
              </a:rPr>
              <a:t>ES VERTICAL. </a:t>
            </a:r>
            <a:r>
              <a:rPr lang="es-ES" sz="2800" b="1" dirty="0" smtClean="0"/>
              <a:t>Coordinación de la información a cargo de la familia/cuidador/a</a:t>
            </a:r>
            <a:endParaRPr lang="es-ES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965278"/>
            <a:ext cx="10058400" cy="44087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 smtClean="0"/>
              <a:t>Situación actual</a:t>
            </a:r>
            <a:r>
              <a:rPr lang="es-ES" dirty="0" smtClean="0"/>
              <a:t>: </a:t>
            </a:r>
          </a:p>
          <a:p>
            <a:pPr marL="0" indent="0">
              <a:buNone/>
            </a:pPr>
            <a:r>
              <a:rPr lang="es-ES" dirty="0"/>
              <a:t>N</a:t>
            </a:r>
            <a:r>
              <a:rPr lang="es-ES" dirty="0" smtClean="0"/>
              <a:t>o hay relación ni coordinación entre AP, AH y colegio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El pediatra o médico de AP no conoce bien la patología del menor, en muchos casos ni siquiera tiene acceso a su historia clínica hospitalaria, no tiene contacto con la enfermera escolar( en el caso de que el colegio la tuviera)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E</a:t>
            </a:r>
            <a:r>
              <a:rPr lang="es-ES" dirty="0" smtClean="0"/>
              <a:t>s la familia, la cuidadora, la que ejerce de coordinadora de todos los elementos relacionados con la salud del niño o la niña, la que maneja la información entre los distintos profesionales médicos, AP, AH, Colegio</a:t>
            </a:r>
          </a:p>
          <a:p>
            <a:pPr marL="0" indent="0">
              <a:buNone/>
            </a:pPr>
            <a:r>
              <a:rPr lang="es-ES" dirty="0" smtClean="0"/>
              <a:t>¿Qué hacen los cuidadores cuando hay un problema?------consultan directamente </a:t>
            </a:r>
            <a:r>
              <a:rPr lang="es-ES" dirty="0"/>
              <a:t>con el </a:t>
            </a:r>
            <a:r>
              <a:rPr lang="es-ES" dirty="0" smtClean="0"/>
              <a:t>especialista---van al hospital o a urgencias. </a:t>
            </a:r>
          </a:p>
          <a:p>
            <a:pPr marL="0" indent="0">
              <a:buNone/>
            </a:pPr>
            <a:r>
              <a:rPr lang="es-ES" dirty="0" smtClean="0"/>
              <a:t>A pesar de que para cualquier niño</a:t>
            </a:r>
            <a:r>
              <a:rPr lang="es-ES" dirty="0"/>
              <a:t>, y en particular para el niño con discapacidad </a:t>
            </a:r>
            <a:r>
              <a:rPr lang="es-ES" dirty="0" smtClean="0"/>
              <a:t>(desafortunadamente </a:t>
            </a:r>
            <a:r>
              <a:rPr lang="es-ES" dirty="0"/>
              <a:t>habituado </a:t>
            </a:r>
            <a:r>
              <a:rPr lang="es-ES" dirty="0" smtClean="0"/>
              <a:t>a estas visitas), </a:t>
            </a:r>
            <a:r>
              <a:rPr lang="es-ES" dirty="0"/>
              <a:t>supone un </a:t>
            </a:r>
            <a:r>
              <a:rPr lang="es-ES" u="sng" dirty="0"/>
              <a:t>momento </a:t>
            </a:r>
            <a:r>
              <a:rPr lang="es-ES" u="sng" dirty="0" smtClean="0"/>
              <a:t>traumático</a:t>
            </a:r>
            <a:r>
              <a:rPr lang="es-ES" dirty="0" smtClean="0"/>
              <a:t>, perciben </a:t>
            </a:r>
            <a:r>
              <a:rPr lang="es-ES" dirty="0"/>
              <a:t>como hostil el entorno sanitario, circunstancia que </a:t>
            </a:r>
            <a:r>
              <a:rPr lang="es-ES" dirty="0" smtClean="0"/>
              <a:t>sus familiares </a:t>
            </a:r>
            <a:r>
              <a:rPr lang="es-ES" dirty="0"/>
              <a:t>sufren con angustia. </a:t>
            </a: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49" y="4562681"/>
            <a:ext cx="1064515" cy="10645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54" y="502084"/>
            <a:ext cx="1712310" cy="105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89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¿Cómo viven las familias esta situación?</a:t>
            </a:r>
            <a:br>
              <a:rPr lang="es-ES" sz="3600" dirty="0" smtClean="0"/>
            </a:br>
            <a:r>
              <a:rPr lang="es-ES" sz="3600" dirty="0" smtClean="0"/>
              <a:t>¿La cuidadora?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829238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Ante un nuevo evento, incertidumbre, surge la duda sobre cuándo es realmente necesario volver al hospital, consulta, urgencias…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Se convierten en terapeutas ( fisioterapeutas, logopedas, TO..)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Tienen que aprender el manejo de determinados dispositivos (</a:t>
            </a:r>
            <a:r>
              <a:rPr lang="es-ES" dirty="0" err="1" smtClean="0"/>
              <a:t>traqueostomías</a:t>
            </a:r>
            <a:r>
              <a:rPr lang="es-ES" dirty="0" smtClean="0"/>
              <a:t>, sondas de alimentación, soporte ventilatorio).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A menudo también tienen problemas para gestionar emocional y anímicamente la situación que les ha tocado vivir.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Síndrome del cuidador/a quemado</a:t>
            </a:r>
          </a:p>
          <a:p>
            <a:pPr lvl="1"/>
            <a:r>
              <a:rPr lang="es-ES" dirty="0" smtClean="0"/>
              <a:t>Olvida su vida, su salud, sus necesidades y vive angustiado y sobrepasado por la situación.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351" y="5111312"/>
            <a:ext cx="1064515" cy="10645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54" y="502084"/>
            <a:ext cx="1712310" cy="10516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820" y="2326919"/>
            <a:ext cx="2812061" cy="219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55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¿Qué debemos hacer para mejorar esta situación?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093799"/>
          </a:xfrm>
        </p:spPr>
        <p:txBody>
          <a:bodyPr/>
          <a:lstStyle/>
          <a:p>
            <a:r>
              <a:rPr lang="es-ES" dirty="0" smtClean="0"/>
              <a:t>Es una </a:t>
            </a:r>
            <a:r>
              <a:rPr lang="es-ES" dirty="0"/>
              <a:t>labor ética </a:t>
            </a:r>
            <a:r>
              <a:rPr lang="es-ES" dirty="0" smtClean="0"/>
              <a:t>y profesional </a:t>
            </a:r>
            <a:r>
              <a:rPr lang="es-ES" dirty="0"/>
              <a:t>dar respuesta a la realidad que viven estas familias en su relación con </a:t>
            </a:r>
            <a:r>
              <a:rPr lang="es-ES" dirty="0" smtClean="0"/>
              <a:t>la sanidad.</a:t>
            </a:r>
          </a:p>
          <a:p>
            <a:r>
              <a:rPr lang="es-ES" dirty="0" smtClean="0"/>
              <a:t>DEBEMOS:</a:t>
            </a:r>
          </a:p>
          <a:p>
            <a:pPr marL="544068" lvl="1" indent="-342900">
              <a:buFont typeface="+mj-lt"/>
              <a:buAutoNum type="arabicPeriod"/>
            </a:pPr>
            <a:r>
              <a:rPr lang="es-ES" sz="2000" b="1" dirty="0" smtClean="0">
                <a:solidFill>
                  <a:schemeClr val="accent2"/>
                </a:solidFill>
              </a:rPr>
              <a:t>MEJORAR LOS FLUJOS DE INFORMACIÓN entre el </a:t>
            </a:r>
            <a:r>
              <a:rPr lang="es-ES" sz="2000" b="1" dirty="0">
                <a:solidFill>
                  <a:schemeClr val="accent2"/>
                </a:solidFill>
              </a:rPr>
              <a:t>entorno más inmediato </a:t>
            </a:r>
            <a:r>
              <a:rPr lang="es-ES" sz="2000" b="1" dirty="0" smtClean="0">
                <a:solidFill>
                  <a:schemeClr val="accent2"/>
                </a:solidFill>
              </a:rPr>
              <a:t>del paciente y el </a:t>
            </a:r>
            <a:r>
              <a:rPr lang="es-ES" sz="2000" b="1" dirty="0">
                <a:solidFill>
                  <a:schemeClr val="accent2"/>
                </a:solidFill>
              </a:rPr>
              <a:t>sistema de </a:t>
            </a:r>
            <a:r>
              <a:rPr lang="es-ES" sz="2000" b="1" dirty="0" smtClean="0">
                <a:solidFill>
                  <a:schemeClr val="accent2"/>
                </a:solidFill>
              </a:rPr>
              <a:t>salud </a:t>
            </a:r>
          </a:p>
          <a:p>
            <a:pPr marL="544068" lvl="1" indent="-342900">
              <a:buFont typeface="+mj-lt"/>
              <a:buAutoNum type="arabicPeriod"/>
            </a:pPr>
            <a:r>
              <a:rPr lang="es-ES" sz="2000" b="1" dirty="0" smtClean="0">
                <a:solidFill>
                  <a:srgbClr val="C00000"/>
                </a:solidFill>
              </a:rPr>
              <a:t>y </a:t>
            </a:r>
            <a:r>
              <a:rPr lang="es-ES" sz="2000" b="1" dirty="0">
                <a:solidFill>
                  <a:srgbClr val="C00000"/>
                </a:solidFill>
              </a:rPr>
              <a:t>dar </a:t>
            </a:r>
            <a:r>
              <a:rPr lang="es-ES" sz="2000" b="1" dirty="0" smtClean="0">
                <a:solidFill>
                  <a:srgbClr val="C00000"/>
                </a:solidFill>
              </a:rPr>
              <a:t>UN PASO MÁS HACIA LA TRANSVERSALIDAD </a:t>
            </a:r>
          </a:p>
          <a:p>
            <a:pPr marL="544068" lvl="1" indent="-342900">
              <a:buFont typeface="+mj-lt"/>
              <a:buAutoNum type="arabicPeriod"/>
            </a:pPr>
            <a:r>
              <a:rPr lang="es-ES" sz="2000" b="1" dirty="0" smtClean="0">
                <a:solidFill>
                  <a:schemeClr val="accent6">
                    <a:lumMod val="50000"/>
                  </a:schemeClr>
                </a:solidFill>
              </a:rPr>
              <a:t>e implementar una real HUMANIZACIÓN DE LA ACTUACIÓN cuyo objetivo sea el BIENESTAR del paciente y su familia.</a:t>
            </a:r>
            <a:endParaRPr lang="es-E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49" y="5013057"/>
            <a:ext cx="1064515" cy="10645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54" y="502084"/>
            <a:ext cx="1712310" cy="105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65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209" y="502083"/>
            <a:ext cx="9085134" cy="797941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2"/>
                </a:solidFill>
              </a:rPr>
              <a:t>1. Mejorar </a:t>
            </a:r>
            <a:r>
              <a:rPr lang="es-ES" sz="3600" b="1" dirty="0">
                <a:solidFill>
                  <a:schemeClr val="accent2"/>
                </a:solidFill>
              </a:rPr>
              <a:t>los flujos de </a:t>
            </a:r>
            <a:r>
              <a:rPr lang="es-ES" sz="3600" b="1" dirty="0" smtClean="0">
                <a:solidFill>
                  <a:schemeClr val="accent2"/>
                </a:solidFill>
              </a:rPr>
              <a:t>comunicación. </a:t>
            </a:r>
            <a:endParaRPr lang="es-ES" sz="3600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869743"/>
            <a:ext cx="8596668" cy="4221477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PACIENTE:-AP-</a:t>
            </a:r>
            <a:r>
              <a:rPr lang="es-ES" dirty="0" smtClean="0"/>
              <a:t>permitiría </a:t>
            </a:r>
            <a:r>
              <a:rPr lang="es-ES" dirty="0"/>
              <a:t>que la </a:t>
            </a:r>
            <a:r>
              <a:rPr lang="es-ES" b="1" dirty="0"/>
              <a:t>familia contacte </a:t>
            </a:r>
            <a:r>
              <a:rPr lang="es-ES" dirty="0"/>
              <a:t>cuando sea necesario resolver dudas o comentar incidencias en la evolución</a:t>
            </a:r>
            <a:r>
              <a:rPr lang="es-ES" dirty="0" smtClean="0"/>
              <a:t>.</a:t>
            </a:r>
            <a:endParaRPr lang="es-E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fomentar </a:t>
            </a:r>
            <a:r>
              <a:rPr lang="es-ES" dirty="0"/>
              <a:t>el uso del correo </a:t>
            </a:r>
            <a:r>
              <a:rPr lang="es-ES" dirty="0" smtClean="0"/>
              <a:t>electrónico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el </a:t>
            </a:r>
            <a:r>
              <a:rPr lang="es-ES" dirty="0"/>
              <a:t>teléfono </a:t>
            </a:r>
            <a:r>
              <a:rPr lang="es-ES" dirty="0" smtClean="0"/>
              <a:t>24h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la </a:t>
            </a:r>
            <a:r>
              <a:rPr lang="es-ES" dirty="0" err="1" smtClean="0"/>
              <a:t>videollamada</a:t>
            </a:r>
            <a:r>
              <a:rPr lang="es-ES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e</a:t>
            </a:r>
            <a:r>
              <a:rPr lang="es-ES" dirty="0" smtClean="0"/>
              <a:t>stablecer </a:t>
            </a:r>
            <a:r>
              <a:rPr lang="es-ES" dirty="0"/>
              <a:t>diálogo web: </a:t>
            </a:r>
            <a:endParaRPr lang="es-ES" dirty="0" smtClean="0"/>
          </a:p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Para AP- hospital. </a:t>
            </a:r>
            <a:r>
              <a:rPr lang="es-ES" dirty="0" smtClean="0"/>
              <a:t>se </a:t>
            </a:r>
            <a:r>
              <a:rPr lang="es-ES" dirty="0"/>
              <a:t>desarrollará la figura del </a:t>
            </a:r>
            <a:r>
              <a:rPr lang="es-ES" b="1" dirty="0"/>
              <a:t>especialista hospitalario de referencia y del especialista consultor</a:t>
            </a:r>
            <a:r>
              <a:rPr lang="es-ES" dirty="0"/>
              <a:t> para los pacientes incluidos en el nivel alto de riesgo</a:t>
            </a:r>
            <a:r>
              <a:rPr lang="es-ES" dirty="0" smtClean="0"/>
              <a:t>.</a:t>
            </a:r>
            <a:r>
              <a:rPr lang="es-ES" b="1" dirty="0"/>
              <a:t> </a:t>
            </a:r>
            <a:endParaRPr lang="es-ES" b="1" dirty="0" smtClean="0"/>
          </a:p>
          <a:p>
            <a:r>
              <a:rPr lang="es-ES" b="1" dirty="0" smtClean="0"/>
              <a:t>E-consulta </a:t>
            </a:r>
            <a:r>
              <a:rPr lang="es-ES" b="1" dirty="0"/>
              <a:t>para los profesionales de primaria, </a:t>
            </a:r>
            <a:r>
              <a:rPr lang="es-ES" dirty="0"/>
              <a:t>la posibilidad de contactar con los especialistas del hospital.</a:t>
            </a:r>
          </a:p>
          <a:p>
            <a:endParaRPr lang="es-ES" sz="16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965" y="5026705"/>
            <a:ext cx="1064515" cy="10645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43" y="502083"/>
            <a:ext cx="1712310" cy="105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9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FUNDACIÓN SIN DAÑO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s-E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Somos una organización privada sin ánimo de lucro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Fecha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creación 16 de febrero de 2017 ( Escritura de Constitución)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Inscrita en el registro de Fundaciones nº 2016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s-E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FINALIDAD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desarrollo de la investigación y estudio de la prevención y tratamiento del daño cerebral sobrevenido, en especial en la edad infantil y juvenil,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atención y ayuda a los afectados y sus familiares.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s-E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Barquillo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3º derecha puerta B</a:t>
            </a: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www.fundacionsindano.com</a:t>
            </a:r>
            <a:endParaRPr lang="es-E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Tlf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607775593</a:t>
            </a:r>
            <a:endParaRPr lang="es-ES" dirty="0">
              <a:ea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4" name="Imagen 1" descr="FundaciÃ³n Sin DaÃ±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305" y="28660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17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315962" cy="1450757"/>
          </a:xfrm>
        </p:spPr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1.	Propuestas para mejorar la comunicación AH-paciente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AH-Paciente. </a:t>
            </a:r>
            <a:r>
              <a:rPr lang="es-ES" dirty="0"/>
              <a:t>La labor de </a:t>
            </a:r>
            <a:r>
              <a:rPr lang="es-ES" b="1" dirty="0"/>
              <a:t>continuidad asistencial.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Abrir vías de comunicación bidireccionales y fluidas en las que adoptar una actitud activa, así como proporcionar a la familia una plataforma de contacto eficaz.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Para prevenir complicaciones o su detección precoz, minimizarlas visitas presenciales, y facilitarlas de forma ágil cuando son necesarias</a:t>
            </a:r>
          </a:p>
          <a:p>
            <a:r>
              <a:rPr lang="es-ES" b="1" dirty="0" smtClean="0"/>
              <a:t>Enfermería </a:t>
            </a:r>
            <a:r>
              <a:rPr lang="es-ES" b="1" dirty="0"/>
              <a:t>de continuidad </a:t>
            </a:r>
            <a:r>
              <a:rPr lang="es-ES" b="1" dirty="0" smtClean="0"/>
              <a:t>asistencial puede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establecer </a:t>
            </a:r>
            <a:r>
              <a:rPr lang="es-ES" dirty="0"/>
              <a:t>contactos periódicos con las familias, para monitorizar aspectos consensuados en la consulta </a:t>
            </a:r>
            <a:r>
              <a:rPr lang="es-ES" dirty="0" smtClean="0"/>
              <a:t>y </a:t>
            </a:r>
            <a:r>
              <a:rPr lang="es-ES" dirty="0"/>
              <a:t>para detectar síntomas y signos de alarma.</a:t>
            </a:r>
          </a:p>
          <a:p>
            <a:pPr lvl="1"/>
            <a:r>
              <a:rPr lang="es-ES" dirty="0" smtClean="0"/>
              <a:t>comunicar </a:t>
            </a:r>
            <a:r>
              <a:rPr lang="es-ES" dirty="0"/>
              <a:t>a primaria el plan conjunto establecido, y les hace partícipes del mismo, animándoles </a:t>
            </a:r>
            <a:r>
              <a:rPr lang="es-ES" dirty="0" smtClean="0"/>
              <a:t>a contactar </a:t>
            </a:r>
            <a:r>
              <a:rPr lang="es-ES" dirty="0"/>
              <a:t>a través de la e-consulta siempre que lo estimen conveniente.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22" y="5186507"/>
            <a:ext cx="1064515" cy="10645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106" y="358128"/>
            <a:ext cx="1712310" cy="105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91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2"/>
                </a:solidFill>
              </a:rPr>
              <a:t>1. Aplicación </a:t>
            </a:r>
            <a:r>
              <a:rPr lang="es-ES" sz="3600" b="1" dirty="0">
                <a:solidFill>
                  <a:schemeClr val="accent2"/>
                </a:solidFill>
              </a:rPr>
              <a:t>de la revolución tecnológica al sistema sanitario. Sistemas de información y gestión de datos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ACCESIBILIDAD DE LA HISTORIA CLÍNICA ELECTRÓNICA </a:t>
            </a:r>
          </a:p>
          <a:p>
            <a:r>
              <a:rPr lang="es-ES" dirty="0"/>
              <a:t>La Historia Clínica Electrónica debería ser el esqueleto virtual sobre el que se asienta la gestión de los datos del sistema sanitario. </a:t>
            </a:r>
          </a:p>
          <a:p>
            <a:r>
              <a:rPr lang="es-ES" dirty="0"/>
              <a:t>Actualmente en muchos casos son herramientas poco ágiles y poco útiles para los fines necesarios.</a:t>
            </a:r>
          </a:p>
          <a:p>
            <a:r>
              <a:rPr lang="es-ES" dirty="0"/>
              <a:t>Y sobre todo deben ser </a:t>
            </a:r>
            <a:r>
              <a:rPr lang="es-ES" u="sng" dirty="0"/>
              <a:t>interoperables, accesibles desde  AP desde todos los Centros de Salud.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4144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688165" cy="1760561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ES" sz="5800" dirty="0" smtClean="0"/>
          </a:p>
          <a:p>
            <a:pPr marL="0" indent="0">
              <a:buNone/>
            </a:pPr>
            <a:r>
              <a:rPr lang="es-ES" sz="5800" dirty="0" smtClean="0">
                <a:solidFill>
                  <a:schemeClr val="accent2"/>
                </a:solidFill>
              </a:rPr>
              <a:t>CERRAR EL CÍRCULO. LA ESCUELA</a:t>
            </a:r>
            <a:endParaRPr lang="es-ES" sz="5800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5600" dirty="0" smtClean="0"/>
              <a:t>Crear </a:t>
            </a:r>
            <a:r>
              <a:rPr lang="es-ES" sz="5600" dirty="0"/>
              <a:t>una red de comunicación con </a:t>
            </a:r>
            <a:r>
              <a:rPr lang="es-ES" sz="5600" dirty="0" smtClean="0"/>
              <a:t>el entorno educativo (enfermera escolar) para </a:t>
            </a:r>
            <a:r>
              <a:rPr lang="es-ES" sz="5600" dirty="0"/>
              <a:t>cerrar el círculo con todos los ámbitos relacionados con la salud </a:t>
            </a:r>
            <a:r>
              <a:rPr lang="es-ES" sz="5600" dirty="0" smtClean="0"/>
              <a:t>de estos </a:t>
            </a:r>
            <a:r>
              <a:rPr lang="es-ES" sz="5600" dirty="0"/>
              <a:t>pacientes.</a:t>
            </a:r>
          </a:p>
          <a:p>
            <a:endParaRPr lang="es-ES" sz="6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851" y="5504376"/>
            <a:ext cx="1064515" cy="10645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54" y="502084"/>
            <a:ext cx="1712310" cy="105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50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204717"/>
            <a:ext cx="9217293" cy="1955871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>
                <a:solidFill>
                  <a:srgbClr val="C00000"/>
                </a:solidFill>
              </a:rPr>
              <a:t>2.	</a:t>
            </a:r>
            <a:r>
              <a:rPr lang="es-ES" sz="4000" b="1" dirty="0" smtClean="0">
                <a:solidFill>
                  <a:srgbClr val="C00000"/>
                </a:solidFill>
              </a:rPr>
              <a:t>Propuestas para mejorar </a:t>
            </a:r>
            <a:r>
              <a:rPr lang="es-ES" sz="4000" b="1" dirty="0">
                <a:solidFill>
                  <a:srgbClr val="C00000"/>
                </a:solidFill>
              </a:rPr>
              <a:t>la calidad de la asistencia sanitaria </a:t>
            </a:r>
            <a:r>
              <a:rPr lang="es-ES" sz="4000" b="1" dirty="0" smtClean="0">
                <a:solidFill>
                  <a:srgbClr val="C00000"/>
                </a:solidFill>
              </a:rPr>
              <a:t>hospitalaria mediante </a:t>
            </a:r>
            <a:r>
              <a:rPr lang="es-ES" sz="4000" b="1" dirty="0">
                <a:solidFill>
                  <a:srgbClr val="C00000"/>
                </a:solidFill>
              </a:rPr>
              <a:t>un enfoque transversal:</a:t>
            </a:r>
            <a:r>
              <a:rPr lang="es-ES" sz="4000" b="1" dirty="0"/>
              <a:t/>
            </a:r>
            <a:br>
              <a:rPr lang="es-ES" sz="4000" b="1" dirty="0"/>
            </a:b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338010"/>
            <a:ext cx="8596668" cy="3880773"/>
          </a:xfrm>
        </p:spPr>
        <p:txBody>
          <a:bodyPr>
            <a:normAutofit fontScale="32500" lnSpcReduction="20000"/>
          </a:bodyPr>
          <a:lstStyle/>
          <a:p>
            <a:r>
              <a:rPr lang="es-ES" sz="8000" dirty="0" smtClean="0"/>
              <a:t>El </a:t>
            </a:r>
            <a:r>
              <a:rPr lang="es-ES" sz="8000" dirty="0"/>
              <a:t>objetivo principal es </a:t>
            </a:r>
            <a:r>
              <a:rPr lang="es-ES" sz="8000" b="1" dirty="0"/>
              <a:t>mejorar la experiencia del paciente</a:t>
            </a:r>
            <a:r>
              <a:rPr lang="es-ES" sz="8000" dirty="0"/>
              <a:t>, en este caso del </a:t>
            </a:r>
            <a:r>
              <a:rPr lang="es-ES" sz="8000" dirty="0" smtClean="0"/>
              <a:t>niño con daño neurológico </a:t>
            </a:r>
            <a:r>
              <a:rPr lang="es-ES" sz="8000" dirty="0"/>
              <a:t>y de su familia, en su relación con el sistema sanitario.</a:t>
            </a:r>
          </a:p>
          <a:p>
            <a:r>
              <a:rPr lang="es-ES" sz="8000" b="1" dirty="0" smtClean="0"/>
              <a:t>1.	Minimizar </a:t>
            </a:r>
            <a:r>
              <a:rPr lang="es-ES" sz="8000" b="1" dirty="0"/>
              <a:t>en lo posible las visitas al hospital </a:t>
            </a:r>
            <a:r>
              <a:rPr lang="es-ES" sz="8000" dirty="0"/>
              <a:t>es siempre </a:t>
            </a:r>
            <a:r>
              <a:rPr lang="es-ES" sz="8000" dirty="0" smtClean="0"/>
              <a:t>importante, </a:t>
            </a:r>
            <a:r>
              <a:rPr lang="es-ES" sz="8000" dirty="0"/>
              <a:t>pero en el </a:t>
            </a:r>
            <a:r>
              <a:rPr lang="es-ES" sz="8000" dirty="0" smtClean="0"/>
              <a:t>caso de </a:t>
            </a:r>
            <a:r>
              <a:rPr lang="es-ES" sz="8000" dirty="0"/>
              <a:t>este colectivo se convierte en una necesidad y en el primero de nuestros objetivos.</a:t>
            </a:r>
          </a:p>
          <a:p>
            <a:r>
              <a:rPr lang="es-ES" sz="8000" b="1" dirty="0" smtClean="0"/>
              <a:t>2.	Participación </a:t>
            </a:r>
            <a:r>
              <a:rPr lang="es-ES" sz="8000" b="1" dirty="0"/>
              <a:t>activa en </a:t>
            </a:r>
            <a:r>
              <a:rPr lang="es-ES" sz="8000" b="1" dirty="0" smtClean="0"/>
              <a:t>salud</a:t>
            </a:r>
            <a:endParaRPr lang="es-ES" sz="8000" b="1" dirty="0"/>
          </a:p>
          <a:p>
            <a:pPr lvl="1"/>
            <a:r>
              <a:rPr lang="es-ES" sz="7800" dirty="0"/>
              <a:t>Queremos formar a los cuidadores en la gestión de la salud del paciente. </a:t>
            </a:r>
            <a:r>
              <a:rPr lang="es-ES" sz="7800" dirty="0" smtClean="0"/>
              <a:t>Otorgar un </a:t>
            </a:r>
            <a:r>
              <a:rPr lang="es-ES" sz="7800" dirty="0"/>
              <a:t>rol activo a la familia, como proveedores de información para un </a:t>
            </a:r>
            <a:r>
              <a:rPr lang="es-ES" sz="7800" dirty="0" smtClean="0"/>
              <a:t>correcto diagnóstico </a:t>
            </a:r>
            <a:r>
              <a:rPr lang="es-ES" sz="7800" dirty="0"/>
              <a:t>y como miembros del equipo terapéutico.</a:t>
            </a:r>
          </a:p>
          <a:p>
            <a:endParaRPr lang="es-ES" sz="8000" b="1" dirty="0" smtClean="0"/>
          </a:p>
          <a:p>
            <a:endParaRPr lang="es-ES" sz="8000" b="1" dirty="0"/>
          </a:p>
          <a:p>
            <a:endParaRPr lang="es-ES" sz="8000" b="1" dirty="0"/>
          </a:p>
          <a:p>
            <a:endParaRPr lang="es-ES" sz="8000" b="1" dirty="0" smtClean="0"/>
          </a:p>
          <a:p>
            <a:endParaRPr lang="es-ES" sz="8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351" y="4931170"/>
            <a:ext cx="1064515" cy="10645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54" y="502084"/>
            <a:ext cx="1712310" cy="10516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98" y="2160588"/>
            <a:ext cx="2020068" cy="236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68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74" y="2213716"/>
            <a:ext cx="5396230" cy="32772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999" y="2626078"/>
            <a:ext cx="2602335" cy="209126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13774" y="590543"/>
            <a:ext cx="69652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Modelo </a:t>
            </a:r>
            <a:r>
              <a:rPr lang="es-E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trans</a:t>
            </a:r>
            <a:r>
              <a:rPr lang="es-E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disciplinar</a:t>
            </a:r>
            <a:endParaRPr lang="es-ES_tradn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Dra. Carmen Mateos médica rehabilitadora Fundación Jimenez Díaz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9162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846160"/>
            <a:ext cx="8596668" cy="1009935"/>
          </a:xfrm>
        </p:spPr>
        <p:txBody>
          <a:bodyPr>
            <a:normAutofit fontScale="90000"/>
          </a:bodyPr>
          <a:lstStyle/>
          <a:p>
            <a:r>
              <a:rPr lang="es-ES" sz="3100" dirty="0" smtClean="0">
                <a:solidFill>
                  <a:srgbClr val="C00000"/>
                </a:solidFill>
              </a:rPr>
              <a:t>2.1.	Cómo reducir el número de visitas al CH y hacerlo de manera más eficaz:  Modelo citas integradas</a:t>
            </a:r>
            <a:r>
              <a:rPr lang="es-ES" sz="2800" dirty="0" smtClean="0">
                <a:solidFill>
                  <a:srgbClr val="C00000"/>
                </a:solidFill>
              </a:rPr>
              <a:t/>
            </a:r>
            <a:br>
              <a:rPr lang="es-ES" sz="2800" dirty="0" smtClean="0">
                <a:solidFill>
                  <a:srgbClr val="C00000"/>
                </a:solidFill>
              </a:rPr>
            </a:br>
            <a:endParaRPr lang="es-ES" sz="2800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7585" y="2155860"/>
            <a:ext cx="8596668" cy="3880773"/>
          </a:xfrm>
        </p:spPr>
        <p:txBody>
          <a:bodyPr/>
          <a:lstStyle/>
          <a:p>
            <a:r>
              <a:rPr lang="es-ES" dirty="0"/>
              <a:t>Todos los especialistas </a:t>
            </a:r>
            <a:r>
              <a:rPr lang="es-ES" dirty="0" smtClean="0"/>
              <a:t>están físicamente </a:t>
            </a:r>
            <a:r>
              <a:rPr lang="es-ES" dirty="0"/>
              <a:t>en la </a:t>
            </a:r>
            <a:r>
              <a:rPr lang="es-ES" dirty="0" smtClean="0"/>
              <a:t>misma sala, </a:t>
            </a:r>
            <a:r>
              <a:rPr lang="es-ES" dirty="0"/>
              <a:t>con una hora y media por paciente. </a:t>
            </a:r>
          </a:p>
          <a:p>
            <a:r>
              <a:rPr lang="es-ES" dirty="0" smtClean="0"/>
              <a:t>La </a:t>
            </a:r>
            <a:r>
              <a:rPr lang="es-ES" dirty="0"/>
              <a:t>experiencia es radicalmente mejor tanto para los pacientes como para los profesionales. </a:t>
            </a:r>
          </a:p>
          <a:p>
            <a:r>
              <a:rPr lang="es-ES" dirty="0" smtClean="0"/>
              <a:t>Se </a:t>
            </a:r>
            <a:r>
              <a:rPr lang="es-ES" dirty="0"/>
              <a:t>logra un enfoque verdaderamente integral así como la posibilidad para la familia de poder dialogar con todos los profesionales que tratan a su hijo. </a:t>
            </a:r>
            <a:endParaRPr lang="es-ES" dirty="0" smtClean="0"/>
          </a:p>
          <a:p>
            <a:r>
              <a:rPr lang="es-ES" dirty="0" smtClean="0"/>
              <a:t>En </a:t>
            </a:r>
            <a:r>
              <a:rPr lang="es-ES" dirty="0"/>
              <a:t>esta disposición a modo reunión de equipo </a:t>
            </a:r>
            <a:r>
              <a:rPr lang="es-ES" dirty="0" err="1"/>
              <a:t>desjerarquizada</a:t>
            </a:r>
            <a:r>
              <a:rPr lang="es-ES" dirty="0"/>
              <a:t>, se crea un ambiente de interacción con la familia y el paciente que ejemplifica la esencia de lo que </a:t>
            </a:r>
            <a:r>
              <a:rPr lang="es-ES" dirty="0" smtClean="0"/>
              <a:t>perseguimos.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908" y="4658215"/>
            <a:ext cx="1064515" cy="10645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54" y="502084"/>
            <a:ext cx="1712310" cy="105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5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C00000"/>
                </a:solidFill>
              </a:rPr>
              <a:t>2.2 Cómo </a:t>
            </a:r>
            <a:r>
              <a:rPr lang="es-ES" sz="3600" dirty="0">
                <a:solidFill>
                  <a:srgbClr val="C00000"/>
                </a:solidFill>
              </a:rPr>
              <a:t>reducir el número de visitas al CH y hacerlo de manera más eficaz:  </a:t>
            </a:r>
            <a:r>
              <a:rPr lang="es-ES" sz="3600" dirty="0" smtClean="0">
                <a:solidFill>
                  <a:srgbClr val="C00000"/>
                </a:solidFill>
              </a:rPr>
              <a:t>Unidades </a:t>
            </a:r>
            <a:r>
              <a:rPr lang="es-ES" sz="3600" dirty="0" err="1" smtClean="0">
                <a:solidFill>
                  <a:srgbClr val="C00000"/>
                </a:solidFill>
              </a:rPr>
              <a:t>transdisciplinares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Unidades de PCI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Unidades de DCA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Unidades de Neurorrehabilitación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Unidades de daño cerebral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Unidades de daño neurológico y enfermedades afines….</a:t>
            </a:r>
            <a:endParaRPr lang="es-ES" dirty="0"/>
          </a:p>
          <a:p>
            <a:pPr>
              <a:buFont typeface="Wingdings" panose="05000000000000000000" pitchFamily="2" charset="2"/>
              <a:buChar char="§"/>
            </a:pP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Equipo </a:t>
            </a:r>
            <a:r>
              <a:rPr lang="es-ES" dirty="0" err="1" smtClean="0"/>
              <a:t>transdisciplinar</a:t>
            </a:r>
            <a:endParaRPr lang="es-E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Médicos ( rehabilitadores, </a:t>
            </a:r>
            <a:r>
              <a:rPr lang="es-ES" dirty="0" err="1" smtClean="0"/>
              <a:t>neuropediatras</a:t>
            </a:r>
            <a:r>
              <a:rPr lang="es-ES" dirty="0" smtClean="0"/>
              <a:t>, </a:t>
            </a:r>
            <a:r>
              <a:rPr lang="es-ES" dirty="0" err="1" smtClean="0"/>
              <a:t>traumatologos</a:t>
            </a:r>
            <a:r>
              <a:rPr lang="es-ES" dirty="0" smtClean="0"/>
              <a:t>,…</a:t>
            </a:r>
            <a:r>
              <a:rPr lang="es-ES" dirty="0" err="1" smtClean="0"/>
              <a:t>etc</a:t>
            </a:r>
            <a:r>
              <a:rPr lang="es-ES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Terapeutas ( fisioterapeutas, TO, logopedas, NPS, psicólogo </a:t>
            </a:r>
            <a:r>
              <a:rPr lang="es-ES" dirty="0"/>
              <a:t>de </a:t>
            </a:r>
            <a:r>
              <a:rPr lang="es-ES" dirty="0" smtClean="0"/>
              <a:t>familias..)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5694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910687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2.3.</a:t>
            </a:r>
            <a:r>
              <a:rPr lang="es-ES" sz="3600" b="1" dirty="0" smtClean="0">
                <a:solidFill>
                  <a:srgbClr val="C00000"/>
                </a:solidFill>
              </a:rPr>
              <a:t>	Participación activa en la salud.</a:t>
            </a:r>
            <a:br>
              <a:rPr lang="es-ES" sz="3600" b="1" dirty="0" smtClean="0">
                <a:solidFill>
                  <a:srgbClr val="C00000"/>
                </a:solidFill>
              </a:rPr>
            </a:br>
            <a:r>
              <a:rPr lang="es-ES" sz="3600" b="1" dirty="0" smtClean="0">
                <a:solidFill>
                  <a:srgbClr val="C00000"/>
                </a:solidFill>
              </a:rPr>
              <a:t>Formación </a:t>
            </a:r>
            <a:r>
              <a:rPr lang="es-ES" sz="3600" b="1" dirty="0">
                <a:solidFill>
                  <a:srgbClr val="C00000"/>
                </a:solidFill>
              </a:rPr>
              <a:t>de cuidadores. Escuelas de </a:t>
            </a:r>
            <a:r>
              <a:rPr lang="es-ES" sz="3600" b="1" dirty="0" smtClean="0">
                <a:solidFill>
                  <a:srgbClr val="C00000"/>
                </a:solidFill>
              </a:rPr>
              <a:t>padres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Ejercicios </a:t>
            </a:r>
            <a:r>
              <a:rPr lang="es-ES" dirty="0"/>
              <a:t>domiciliarios</a:t>
            </a:r>
          </a:p>
          <a:p>
            <a:r>
              <a:rPr lang="es-ES" dirty="0" smtClean="0"/>
              <a:t>Crisis </a:t>
            </a:r>
            <a:r>
              <a:rPr lang="es-ES" dirty="0"/>
              <a:t>epilépticas</a:t>
            </a:r>
          </a:p>
          <a:p>
            <a:r>
              <a:rPr lang="es-ES" dirty="0" smtClean="0"/>
              <a:t>RCP </a:t>
            </a:r>
            <a:r>
              <a:rPr lang="es-ES" dirty="0"/>
              <a:t>y atragantamientos</a:t>
            </a:r>
          </a:p>
          <a:p>
            <a:r>
              <a:rPr lang="es-ES" dirty="0" smtClean="0"/>
              <a:t>Úlceras </a:t>
            </a:r>
            <a:r>
              <a:rPr lang="es-ES" dirty="0"/>
              <a:t>por presión</a:t>
            </a:r>
          </a:p>
          <a:p>
            <a:r>
              <a:rPr lang="es-ES" dirty="0" smtClean="0"/>
              <a:t>Disfagia</a:t>
            </a:r>
            <a:r>
              <a:rPr lang="es-ES" dirty="0"/>
              <a:t>, alimentación, dietética y nutrición</a:t>
            </a:r>
          </a:p>
          <a:p>
            <a:r>
              <a:rPr lang="es-ES" dirty="0" smtClean="0"/>
              <a:t>Manejo </a:t>
            </a:r>
            <a:r>
              <a:rPr lang="es-ES" dirty="0"/>
              <a:t>de dispositivos: sondas de gastrostomía, cánulas de </a:t>
            </a:r>
            <a:r>
              <a:rPr lang="es-ES" dirty="0" err="1"/>
              <a:t>traqueostomía</a:t>
            </a:r>
            <a:r>
              <a:rPr lang="es-ES" dirty="0"/>
              <a:t>,</a:t>
            </a:r>
          </a:p>
          <a:p>
            <a:pPr marL="0" indent="0">
              <a:buNone/>
            </a:pPr>
            <a:endParaRPr lang="es-ES" b="1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851" y="5504376"/>
            <a:ext cx="1064515" cy="106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6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00251"/>
            <a:ext cx="8596668" cy="2006221"/>
          </a:xfrm>
        </p:spPr>
        <p:txBody>
          <a:bodyPr>
            <a:normAutofit fontScale="90000"/>
          </a:bodyPr>
          <a:lstStyle/>
          <a:p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3.	Propuestas que redundan en la humanización y la calidad de la 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asistencia </a:t>
            </a: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sanitaria</a:t>
            </a: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>
                <a:solidFill>
                  <a:schemeClr val="accent6">
                    <a:lumMod val="50000"/>
                  </a:schemeClr>
                </a:solidFill>
              </a:rPr>
              <a:t>3.1.	Agendas inteligentes. Tarjeta </a:t>
            </a:r>
            <a:r>
              <a:rPr lang="es-ES" sz="3100" dirty="0">
                <a:solidFill>
                  <a:schemeClr val="accent6">
                    <a:lumMod val="50000"/>
                  </a:schemeClr>
                </a:solidFill>
              </a:rPr>
              <a:t>sanitaria de atención preferente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7691878" cy="402336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A</a:t>
            </a:r>
            <a:r>
              <a:rPr lang="es-ES" b="1" dirty="0" smtClean="0"/>
              <a:t>gendas inteligentes </a:t>
            </a:r>
            <a:r>
              <a:rPr lang="es-ES" dirty="0" smtClean="0"/>
              <a:t>que</a:t>
            </a:r>
            <a:r>
              <a:rPr lang="es-ES" dirty="0"/>
              <a:t>, mediante el uso de un sistema de estratificación por variables sociales y </a:t>
            </a:r>
            <a:r>
              <a:rPr lang="es-ES" dirty="0" smtClean="0"/>
              <a:t>clínicas (población pediátrica con discapacidad), </a:t>
            </a:r>
            <a:r>
              <a:rPr lang="es-ES" dirty="0"/>
              <a:t>otorgue al paciente </a:t>
            </a:r>
            <a:r>
              <a:rPr lang="es-ES" u="sng" dirty="0"/>
              <a:t>un tiempo de consulta según su complejidad esperada,</a:t>
            </a:r>
            <a:r>
              <a:rPr lang="es-ES" b="1" u="sng" dirty="0"/>
              <a:t> </a:t>
            </a:r>
            <a:r>
              <a:rPr lang="es-ES" u="sng" dirty="0"/>
              <a:t>de modo que el cómputo total de la agenda de demanda no sea un número fijo de pacientes sino que varíe en función de la complejidad de los </a:t>
            </a:r>
            <a:r>
              <a:rPr lang="es-ES" u="sng" dirty="0" smtClean="0"/>
              <a:t>mismos.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b="1" dirty="0"/>
              <a:t>tarjeta de atención preferente</a:t>
            </a:r>
            <a:r>
              <a:rPr lang="es-ES" dirty="0"/>
              <a:t> </a:t>
            </a:r>
            <a:r>
              <a:rPr lang="es-ES" dirty="0" smtClean="0"/>
              <a:t>procurará</a:t>
            </a:r>
            <a:r>
              <a:rPr lang="es-ES" dirty="0"/>
              <a:t>, en la medida en que la asistencia sanitaria lo permita en cada momento y situación</a:t>
            </a:r>
            <a:r>
              <a:rPr lang="es-ES" b="1" dirty="0"/>
              <a:t>, minimizar los tiempos de espera </a:t>
            </a:r>
            <a:r>
              <a:rPr lang="es-ES" dirty="0"/>
              <a:t>en la atención sanitaria en centros de salud, de especialidades, centros hospitalarios y servicios de urgencias</a:t>
            </a:r>
            <a:r>
              <a:rPr lang="es-ES" dirty="0" smtClean="0"/>
              <a:t>.</a:t>
            </a:r>
          </a:p>
          <a:p>
            <a:pPr lvl="0"/>
            <a:r>
              <a:rPr lang="es-ES" dirty="0" smtClean="0"/>
              <a:t>Dicha </a:t>
            </a:r>
            <a:r>
              <a:rPr lang="es-ES" dirty="0"/>
              <a:t>tarjeta garantizará, en todo momento, el derecho de </a:t>
            </a:r>
            <a:r>
              <a:rPr lang="es-ES" b="1" dirty="0"/>
              <a:t>acompañamiento de estas personas por parte del cuidador</a:t>
            </a:r>
            <a:r>
              <a:rPr lang="es-ES" dirty="0"/>
              <a:t> o acompañante. Este derecho tan sólo podrá limitarse cuando su ejercicio perjudique u obstaculice de forma grave y evidente su tratamiento.</a:t>
            </a:r>
          </a:p>
          <a:p>
            <a:r>
              <a:rPr lang="es-ES" dirty="0" smtClean="0"/>
              <a:t>El </a:t>
            </a:r>
            <a:r>
              <a:rPr lang="es-ES" dirty="0"/>
              <a:t>ámbito de aplicación de la Tarjeta de Atención </a:t>
            </a:r>
            <a:r>
              <a:rPr lang="es-ES" dirty="0" smtClean="0"/>
              <a:t>:</a:t>
            </a:r>
            <a:r>
              <a:rPr lang="es-ES" dirty="0"/>
              <a:t>Preferente </a:t>
            </a:r>
            <a:r>
              <a:rPr lang="es-ES" dirty="0" smtClean="0"/>
              <a:t>podría ser </a:t>
            </a:r>
            <a:r>
              <a:rPr lang="es-ES" dirty="0"/>
              <a:t>p</a:t>
            </a:r>
            <a:r>
              <a:rPr lang="es-ES" dirty="0" smtClean="0"/>
              <a:t>ersonas </a:t>
            </a:r>
            <a:r>
              <a:rPr lang="es-ES" dirty="0"/>
              <a:t>con una discapacidad mayor del 33%, pacientes con Trastornos del espectro autista, pacientes con Alzheimer y otras demencias graves y pacientes que padezcan una enfermedad que suponga una pérdida total o muy grave de autonomía física o intelectual. </a:t>
            </a:r>
          </a:p>
          <a:p>
            <a:r>
              <a:rPr lang="es-ES" dirty="0" smtClean="0"/>
              <a:t>La </a:t>
            </a:r>
            <a:r>
              <a:rPr lang="es-ES" dirty="0"/>
              <a:t>valoración y reconocimiento de la condición de beneficiario se realizará por el facultativo de atención primaria que tenga asignado el paciente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6" y="357573"/>
            <a:ext cx="1712310" cy="10516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371" y="3311332"/>
            <a:ext cx="2221995" cy="13548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866" y="4869376"/>
            <a:ext cx="2095500" cy="1397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371" y="1692776"/>
            <a:ext cx="228600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97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88439" cy="134084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3100" dirty="0" smtClean="0">
                <a:solidFill>
                  <a:schemeClr val="accent6">
                    <a:lumMod val="50000"/>
                  </a:schemeClr>
                </a:solidFill>
              </a:rPr>
              <a:t>Propuestas </a:t>
            </a:r>
            <a:r>
              <a:rPr lang="es-ES" sz="3100" dirty="0">
                <a:solidFill>
                  <a:schemeClr val="accent6">
                    <a:lumMod val="50000"/>
                  </a:schemeClr>
                </a:solidFill>
              </a:rPr>
              <a:t>que redundan en la humanización y la calidad de la asistencia sanitaria </a:t>
            </a: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</a:rPr>
              <a:t>3.2.	Atención y hospitalización domiciliaria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</a:t>
            </a:r>
            <a:r>
              <a:rPr lang="es-ES" dirty="0"/>
              <a:t>atención y hospitalización domiciliaria </a:t>
            </a:r>
            <a:r>
              <a:rPr lang="es-ES" dirty="0" smtClean="0"/>
              <a:t>debe ser una </a:t>
            </a:r>
            <a:r>
              <a:rPr lang="es-ES" dirty="0"/>
              <a:t>prioridad en el manejo de los problemas de salud </a:t>
            </a:r>
            <a:r>
              <a:rPr lang="es-ES" dirty="0" smtClean="0"/>
              <a:t>de la población, en especial de la población pediátrica</a:t>
            </a:r>
          </a:p>
          <a:p>
            <a:r>
              <a:rPr lang="es-ES" dirty="0" smtClean="0"/>
              <a:t>Redunda en el bienestar del niño</a:t>
            </a:r>
          </a:p>
          <a:p>
            <a:r>
              <a:rPr lang="es-ES" dirty="0" smtClean="0"/>
              <a:t>Para </a:t>
            </a:r>
            <a:r>
              <a:rPr lang="es-ES" dirty="0"/>
              <a:t>ello la coordinación entre la atención hospitalaria domiciliaria y la atención domiciliaria proporcionada desde atención primaria es esencial. </a:t>
            </a:r>
            <a:endParaRPr lang="es-ES" dirty="0" smtClean="0"/>
          </a:p>
          <a:p>
            <a:r>
              <a:rPr lang="es-ES" dirty="0" smtClean="0"/>
              <a:t>Necesaria la </a:t>
            </a:r>
            <a:r>
              <a:rPr lang="es-ES" dirty="0"/>
              <a:t>figura del gestor de casos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sz="3200" spc="-5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542" y="4804579"/>
            <a:ext cx="1064515" cy="10645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525" y="794090"/>
            <a:ext cx="1712310" cy="105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9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851938" cy="1450757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PROFESIONALES SANITARIOS QUE TAMBIÉN SON PACIENTES O LO SERÁN ALGÚN DÍA</a:t>
            </a:r>
            <a:endParaRPr lang="es-ES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Todos en algún momento, somos, hemos sido o seremos pacientes o familiares de pacientes.</a:t>
            </a:r>
          </a:p>
          <a:p>
            <a:pPr marL="0" indent="0">
              <a:buNone/>
            </a:pPr>
            <a:r>
              <a:rPr lang="es-ES" dirty="0" smtClean="0"/>
              <a:t>Todos hemos ido al médico de atención primaria, al pediatra con nuestros hijos o a consulta al hospital, a quirófano o a urgencias.</a:t>
            </a:r>
          </a:p>
          <a:p>
            <a:pPr marL="0" indent="0">
              <a:buNone/>
            </a:pPr>
            <a:r>
              <a:rPr lang="es-ES" dirty="0"/>
              <a:t>T</a:t>
            </a:r>
            <a:r>
              <a:rPr lang="es-ES" dirty="0" smtClean="0"/>
              <a:t>odos nos sentimos identificados, la relación profesional sanitario -paciente nos afecta a todos, no es solo una cuestión de “médicos”.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976" y="486159"/>
            <a:ext cx="1712310" cy="105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73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>
                <a:solidFill>
                  <a:schemeClr val="accent6">
                    <a:lumMod val="50000"/>
                  </a:schemeClr>
                </a:solidFill>
              </a:rPr>
              <a:t>Propuestas que redundan en la humanización y la calidad de la asistencia sanitaria </a:t>
            </a:r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ES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</a:rPr>
              <a:t>3.3	La </a:t>
            </a:r>
            <a:r>
              <a:rPr lang="es-ES" sz="3600" dirty="0">
                <a:solidFill>
                  <a:schemeClr val="accent6">
                    <a:lumMod val="50000"/>
                  </a:schemeClr>
                </a:solidFill>
              </a:rPr>
              <a:t>eliminación de barreras, accesibilidad.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La accesibilidad entendida en sentido </a:t>
            </a:r>
            <a:r>
              <a:rPr lang="es-ES" dirty="0" smtClean="0"/>
              <a:t>amplio, comprende </a:t>
            </a:r>
            <a:r>
              <a:rPr lang="es-ES" dirty="0"/>
              <a:t>distintas dimensiones. Desde la instalación de rampas para facilitar el acceso a personas con discapacidad física (accesibilidad </a:t>
            </a:r>
            <a:r>
              <a:rPr lang="es-ES" dirty="0" smtClean="0"/>
              <a:t>física), accesibilidad sensorial y accesibilidad cognitiva.</a:t>
            </a:r>
          </a:p>
          <a:p>
            <a:r>
              <a:rPr lang="es-ES" dirty="0" smtClean="0"/>
              <a:t>La </a:t>
            </a:r>
            <a:r>
              <a:rPr lang="es-ES" dirty="0"/>
              <a:t>planificación en términos de accesibilidad global no ha de ser entendida como un gasto, sino como una inversión que humaniza y hace más grato el ámbito sanitario, al tiempo que permite no solo atender a las personas que presentan alguna diferencia, sino mejorar la atención global de todos los usuarios.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54" y="502084"/>
            <a:ext cx="1712310" cy="10516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351" y="5068653"/>
            <a:ext cx="1064515" cy="10645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28" y="3743319"/>
            <a:ext cx="3081053" cy="242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27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119174" cy="1450757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MECANISMOS DE PARTICIPACIÓN </a:t>
            </a:r>
            <a:r>
              <a:rPr lang="es-ES" sz="3600" b="1" dirty="0"/>
              <a:t>COMO GARANTE DE BUEN </a:t>
            </a:r>
            <a:r>
              <a:rPr lang="es-ES" sz="3600" b="1" dirty="0" smtClean="0"/>
              <a:t>GOBIERNO.GOBERNANZA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La </a:t>
            </a:r>
            <a:r>
              <a:rPr lang="es-ES" b="1" dirty="0"/>
              <a:t>Gobernanza</a:t>
            </a:r>
            <a:r>
              <a:rPr lang="es-ES" dirty="0"/>
              <a:t> se define como “las interacciones y acuerdos entre gobernantes y gobernados, para generar oportunidades y solucionar los problemas de los ciudadanos, y para construir las instituciones y normas necesarias para generar esos cambios”.</a:t>
            </a:r>
            <a:endParaRPr lang="es-ES" dirty="0" smtClean="0"/>
          </a:p>
          <a:p>
            <a:r>
              <a:rPr lang="es-ES" dirty="0" smtClean="0"/>
              <a:t>Participación ciudadana en la toma de decisiones mediante iniciativas que permitan el acceso de los pacientes a las decisiones de sanidad. </a:t>
            </a:r>
          </a:p>
          <a:p>
            <a:pPr marL="0" lvl="0" indent="0">
              <a:buNone/>
            </a:pPr>
            <a:r>
              <a:rPr lang="es-ES" b="1" dirty="0" smtClean="0"/>
              <a:t>COMITÉS DE PACIENTES </a:t>
            </a:r>
          </a:p>
          <a:p>
            <a:pPr marL="0" indent="0">
              <a:buNone/>
            </a:pPr>
            <a:r>
              <a:rPr lang="es-ES" b="1" dirty="0" smtClean="0"/>
              <a:t>Comités de pacientes en cada centro hospitalario</a:t>
            </a:r>
            <a:r>
              <a:rPr lang="es-ES" dirty="0" smtClean="0"/>
              <a:t> </a:t>
            </a:r>
            <a:r>
              <a:rPr lang="es-ES" b="1" dirty="0" smtClean="0"/>
              <a:t>y su área de atención primaria </a:t>
            </a:r>
            <a:r>
              <a:rPr lang="es-ES" dirty="0" smtClean="0"/>
              <a:t>con el objetivo de abordar las preocupaciones de los pacientes que serán representados de forma individual o mediante asociaciones. </a:t>
            </a:r>
          </a:p>
          <a:p>
            <a:pPr marL="0" indent="0">
              <a:buNone/>
            </a:pPr>
            <a:r>
              <a:rPr lang="es-ES" dirty="0" smtClean="0"/>
              <a:t>Podrán crearse grupos de trabajo para desarrollar las iniciativas que sean pertinentes y ser elevadas al comité de dirección del centro hospitalario correspondiente</a:t>
            </a:r>
          </a:p>
          <a:p>
            <a:pPr marL="0" indent="0">
              <a:buNone/>
            </a:pPr>
            <a:r>
              <a:rPr lang="es-ES" b="1" dirty="0" smtClean="0"/>
              <a:t>OBSERVATORIOS 	</a:t>
            </a:r>
          </a:p>
          <a:p>
            <a:pPr marL="0" indent="0">
              <a:buNone/>
            </a:pPr>
            <a:r>
              <a:rPr lang="es-ES" dirty="0" smtClean="0"/>
              <a:t>Se regularán las figuras de los Observatorios para que sean herramientas de participación, supervisión y evaluación que actúen como nexo entre la Consejería, los profesionales y la sociedad civil implicada en los diferentes observatorios.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851" y="5504376"/>
            <a:ext cx="1064515" cy="10645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54" y="502084"/>
            <a:ext cx="1712310" cy="105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91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PROPUESTA FINAL:</a:t>
            </a:r>
            <a:br>
              <a:rPr lang="es-ES" dirty="0" smtClean="0"/>
            </a:br>
            <a:r>
              <a:rPr lang="es-ES" dirty="0" smtClean="0"/>
              <a:t>Efecto Lobby/ grupo de presión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03" y="2509129"/>
            <a:ext cx="5179538" cy="3136398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343" y="313714"/>
            <a:ext cx="1714500" cy="1535430"/>
          </a:xfr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1097280" y="1845734"/>
            <a:ext cx="548512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Profesionales sanitarios, médicos, terapeutas, pacientes, familiares, asociaciones, fundaciones, todos juntos podemos ejercer fuerza para mejorar las cosas.</a:t>
            </a:r>
          </a:p>
          <a:p>
            <a:r>
              <a:rPr lang="es-ES" dirty="0" smtClean="0"/>
              <a:t>El sistema sanitario español tiene mucho en lo que mejorar y es labor de todos nosotros conseguirlo.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853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3405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" y="0"/>
            <a:ext cx="5700027" cy="6370322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64" y="2077147"/>
            <a:ext cx="5345642" cy="25767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54" y="502084"/>
            <a:ext cx="1712310" cy="10516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491" y="5241891"/>
            <a:ext cx="1064515" cy="106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26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7097" y="633776"/>
            <a:ext cx="7911906" cy="1313550"/>
          </a:xfrm>
        </p:spPr>
        <p:txBody>
          <a:bodyPr>
            <a:normAutofit/>
          </a:bodyPr>
          <a:lstStyle/>
          <a:p>
            <a:r>
              <a:rPr lang="es-ES" sz="2000" b="1" i="1" dirty="0"/>
              <a:t>El Doctor</a:t>
            </a:r>
            <a:r>
              <a:rPr lang="es-ES" sz="2000" dirty="0"/>
              <a:t> </a:t>
            </a:r>
            <a:r>
              <a:rPr lang="es-ES" sz="2000" dirty="0" smtClean="0"/>
              <a:t>película </a:t>
            </a:r>
            <a:r>
              <a:rPr lang="es-ES" sz="2000" dirty="0"/>
              <a:t>estadounidense de 1991 dirigida por Randa </a:t>
            </a:r>
            <a:r>
              <a:rPr lang="es-ES" sz="2000" dirty="0" err="1"/>
              <a:t>Haines</a:t>
            </a:r>
            <a:r>
              <a:rPr lang="es-ES" sz="2000" dirty="0"/>
              <a:t>. </a:t>
            </a:r>
            <a:br>
              <a:rPr lang="es-ES" sz="2000" dirty="0"/>
            </a:br>
            <a:r>
              <a:rPr lang="es-ES" sz="2000" dirty="0"/>
              <a:t>Está basada en el libro del Dr. Edward </a:t>
            </a:r>
            <a:r>
              <a:rPr lang="es-ES" sz="2000" dirty="0" err="1"/>
              <a:t>Rosenbaum</a:t>
            </a:r>
            <a:r>
              <a:rPr lang="es-ES" sz="2000" dirty="0"/>
              <a:t> 1988, </a:t>
            </a:r>
            <a:r>
              <a:rPr lang="es-ES" sz="2000" i="1" dirty="0"/>
              <a:t>A Taste Of My </a:t>
            </a:r>
            <a:r>
              <a:rPr lang="es-ES" sz="2000" i="1" dirty="0" err="1"/>
              <a:t>Own</a:t>
            </a:r>
            <a:r>
              <a:rPr lang="es-ES" sz="2000" i="1" dirty="0"/>
              <a:t> Medicine.</a:t>
            </a:r>
            <a:br>
              <a:rPr lang="es-ES" sz="2000" i="1" dirty="0"/>
            </a:br>
            <a:endParaRPr lang="es-ES" sz="2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64" y="818866"/>
            <a:ext cx="2984457" cy="4435522"/>
          </a:xfrm>
        </p:spPr>
      </p:pic>
      <p:sp>
        <p:nvSpPr>
          <p:cNvPr id="5" name="Rectángulo 4"/>
          <p:cNvSpPr/>
          <p:nvPr/>
        </p:nvSpPr>
        <p:spPr>
          <a:xfrm>
            <a:off x="617097" y="2137626"/>
            <a:ext cx="8498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Cuando </a:t>
            </a:r>
            <a:r>
              <a:rPr lang="es-ES" dirty="0"/>
              <a:t>un cirujano, </a:t>
            </a:r>
            <a:r>
              <a:rPr lang="es-ES" dirty="0" smtClean="0"/>
              <a:t>(</a:t>
            </a:r>
            <a:r>
              <a:rPr lang="es-ES" dirty="0"/>
              <a:t>William </a:t>
            </a:r>
            <a:r>
              <a:rPr lang="es-ES" dirty="0" err="1"/>
              <a:t>Hurt</a:t>
            </a:r>
            <a:r>
              <a:rPr lang="es-ES" dirty="0"/>
              <a:t>), jefe de servicio de un hospital de San Francisco, es diagnosticado de un cáncer de laringe y atendido en su propio hospital. Aquí aprende en carne propia, </a:t>
            </a:r>
            <a:r>
              <a:rPr lang="es-ES" dirty="0" smtClean="0"/>
              <a:t>la necesidad de empatía </a:t>
            </a:r>
            <a:r>
              <a:rPr lang="es-ES" dirty="0"/>
              <a:t>y la compasión que necesita el enfermo por parte de su médico, además de que sea un experto. </a:t>
            </a:r>
          </a:p>
          <a:p>
            <a:endParaRPr lang="es-ES" dirty="0"/>
          </a:p>
          <a:p>
            <a:r>
              <a:rPr lang="es-ES" dirty="0" smtClean="0"/>
              <a:t>Reconoce </a:t>
            </a:r>
            <a:r>
              <a:rPr lang="es-ES" dirty="0"/>
              <a:t>que el paciente debe ser protagonista en esta situación para lo cual tiene derecho a conocer la verdad.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Es </a:t>
            </a:r>
            <a:r>
              <a:rPr lang="es-ES" dirty="0"/>
              <a:t>significativo su cambio de actitud cuando antes pregonaba que las funciones de un cirujano eran “diagnosticar, operar y salir</a:t>
            </a:r>
            <a:r>
              <a:rPr lang="es-ES" dirty="0" smtClean="0"/>
              <a:t>”</a:t>
            </a:r>
          </a:p>
          <a:p>
            <a:endParaRPr lang="es-ES" dirty="0" smtClean="0"/>
          </a:p>
          <a:p>
            <a:r>
              <a:rPr lang="es-ES" dirty="0" smtClean="0"/>
              <a:t>“Doctores </a:t>
            </a:r>
            <a:r>
              <a:rPr lang="es-ES" dirty="0"/>
              <a:t>habéis dedicado </a:t>
            </a:r>
            <a:r>
              <a:rPr lang="es-ES" dirty="0" smtClean="0"/>
              <a:t>mucho </a:t>
            </a:r>
            <a:r>
              <a:rPr lang="es-ES" dirty="0"/>
              <a:t>tiempo a aprender los nombres latinos de las enfermedades de vuestros pacientes, ahora vais a aprender algo más sencillo, que los pacientes tienen su </a:t>
            </a:r>
            <a:r>
              <a:rPr lang="es-ES" dirty="0" smtClean="0"/>
              <a:t>nombre”</a:t>
            </a:r>
          </a:p>
        </p:txBody>
      </p:sp>
    </p:spTree>
    <p:extLst>
      <p:ext uri="{BB962C8B-B14F-4D97-AF65-F5344CB8AC3E}">
        <p14:creationId xmlns:p14="http://schemas.microsoft.com/office/powerpoint/2010/main" val="332188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</a:t>
            </a:r>
            <a:r>
              <a:rPr lang="es-ES" dirty="0"/>
              <a:t>Q</a:t>
            </a:r>
            <a:r>
              <a:rPr lang="es-ES" dirty="0" smtClean="0"/>
              <a:t>ué es humanización?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0812" y="1769209"/>
            <a:ext cx="10286679" cy="4023360"/>
          </a:xfrm>
        </p:spPr>
        <p:txBody>
          <a:bodyPr>
            <a:normAutofit/>
          </a:bodyPr>
          <a:lstStyle/>
          <a:p>
            <a:r>
              <a:rPr lang="es-ES" dirty="0" smtClean="0"/>
              <a:t>Este termino tan manido, con el que se nos llena la boca (sobre todo a los políticos), nos vienen imágenes de perros en hospitales, payasos, musicoterapias, pinturas y entornos agradables, murales en las paredes…. Sobre todo ha empezado en las UCIP y entornos de </a:t>
            </a:r>
            <a:r>
              <a:rPr lang="es-ES" dirty="0" err="1" smtClean="0"/>
              <a:t>oncopediátrica</a:t>
            </a:r>
            <a:r>
              <a:rPr lang="es-ES" dirty="0" smtClean="0"/>
              <a:t>.</a:t>
            </a:r>
          </a:p>
          <a:p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54" y="502084"/>
            <a:ext cx="1712310" cy="10516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666" y="5292160"/>
            <a:ext cx="1064515" cy="10645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09" y="2833969"/>
            <a:ext cx="3107555" cy="19154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8" y="2870680"/>
            <a:ext cx="3313473" cy="187873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60812" y="5179283"/>
            <a:ext cx="47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¿Pero es esto humanización? ¿O hay más cosas? Vamos a verlo…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61" y="2833970"/>
            <a:ext cx="3564910" cy="237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1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72955"/>
            <a:ext cx="8596668" cy="1675791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 smtClean="0"/>
              <a:t>Algo importante debe ser cuando se está intentando declarar </a:t>
            </a:r>
            <a:r>
              <a:rPr lang="es-ES" sz="3200" b="1" dirty="0" smtClean="0"/>
              <a:t>Patrimonio Cultural </a:t>
            </a:r>
            <a:r>
              <a:rPr lang="es-ES" sz="3200" b="1" dirty="0"/>
              <a:t>I</a:t>
            </a:r>
            <a:r>
              <a:rPr lang="es-ES" sz="3200" b="1" dirty="0" smtClean="0"/>
              <a:t>nmaterial de la Humanidad la relación médico-paciente.</a:t>
            </a:r>
            <a:br>
              <a:rPr lang="es-ES" sz="3200" b="1" dirty="0" smtClean="0"/>
            </a:br>
            <a:endParaRPr lang="es-ES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3937" y="1948745"/>
            <a:ext cx="8310065" cy="4042621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El </a:t>
            </a:r>
            <a:r>
              <a:rPr lang="es-ES" dirty="0"/>
              <a:t>Ministerio de Cultura y </a:t>
            </a:r>
            <a:r>
              <a:rPr lang="es-ES" dirty="0" smtClean="0"/>
              <a:t>el </a:t>
            </a:r>
            <a:r>
              <a:rPr lang="es-ES" b="1" dirty="0" smtClean="0"/>
              <a:t>Consejo </a:t>
            </a:r>
            <a:r>
              <a:rPr lang="es-ES" b="1" dirty="0"/>
              <a:t>General de Colegios de Médicos (</a:t>
            </a:r>
            <a:r>
              <a:rPr lang="es-ES" b="1" dirty="0" smtClean="0"/>
              <a:t>CGCOM) están promoviendo </a:t>
            </a:r>
            <a:r>
              <a:rPr lang="es-ES" dirty="0" smtClean="0"/>
              <a:t>que </a:t>
            </a:r>
            <a:r>
              <a:rPr lang="es-ES" dirty="0"/>
              <a:t>la relación entre el </a:t>
            </a:r>
            <a:r>
              <a:rPr lang="es-ES" b="1" dirty="0"/>
              <a:t>médico y el paciente</a:t>
            </a:r>
            <a:r>
              <a:rPr lang="es-ES" dirty="0"/>
              <a:t> sea reconocida, </a:t>
            </a:r>
            <a:r>
              <a:rPr lang="es-ES" dirty="0" smtClean="0"/>
              <a:t>como</a:t>
            </a:r>
            <a:r>
              <a:rPr lang="es-ES" dirty="0"/>
              <a:t> </a:t>
            </a:r>
            <a:r>
              <a:rPr lang="es-ES" b="1" dirty="0"/>
              <a:t>Patrimonio Cultural Inmaterial de la Humanidad por la </a:t>
            </a:r>
            <a:r>
              <a:rPr lang="es-ES" b="1" dirty="0" smtClean="0"/>
              <a:t>Unesco</a:t>
            </a:r>
            <a:r>
              <a:rPr lang="es-ES" dirty="0" smtClean="0"/>
              <a:t>.</a:t>
            </a:r>
          </a:p>
          <a:p>
            <a:r>
              <a:rPr lang="es-ES" dirty="0" smtClean="0"/>
              <a:t>El</a:t>
            </a:r>
            <a:r>
              <a:rPr lang="es-ES" dirty="0"/>
              <a:t> </a:t>
            </a:r>
            <a:r>
              <a:rPr lang="es-ES" b="1" dirty="0"/>
              <a:t>Patrimonio cultural inmaterial</a:t>
            </a:r>
            <a:r>
              <a:rPr lang="es-ES" dirty="0"/>
              <a:t> o </a:t>
            </a:r>
            <a:r>
              <a:rPr lang="es-ES" b="1" dirty="0"/>
              <a:t>Patrimonio cultural intangible</a:t>
            </a:r>
            <a:r>
              <a:rPr lang="es-ES" dirty="0"/>
              <a:t> forma parte de las declaraciones de la </a:t>
            </a:r>
            <a:r>
              <a:rPr lang="es-ES" dirty="0" smtClean="0"/>
              <a:t>UNESCO para </a:t>
            </a:r>
            <a:r>
              <a:rPr lang="es-ES" dirty="0"/>
              <a:t>la salvaguardia del </a:t>
            </a:r>
            <a:r>
              <a:rPr lang="es-ES" dirty="0" smtClean="0"/>
              <a:t>patrimonio cultural </a:t>
            </a:r>
            <a:r>
              <a:rPr lang="es-ES" dirty="0"/>
              <a:t>no tangible, conocido como </a:t>
            </a:r>
            <a:r>
              <a:rPr lang="es-ES" i="1" dirty="0"/>
              <a:t>oral</a:t>
            </a:r>
            <a:r>
              <a:rPr lang="es-ES" dirty="0"/>
              <a:t> o </a:t>
            </a:r>
            <a:r>
              <a:rPr lang="es-ES" i="1" dirty="0" smtClean="0"/>
              <a:t>inmaterial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/>
              <a:t>b</a:t>
            </a:r>
            <a:r>
              <a:rPr lang="es-ES" dirty="0" smtClean="0"/>
              <a:t>ailes</a:t>
            </a:r>
            <a:r>
              <a:rPr lang="es-ES" dirty="0" smtClean="0"/>
              <a:t>, tipos de canciones, tradiciones, folclore, comidas, </a:t>
            </a:r>
            <a:r>
              <a:rPr lang="es-ES" dirty="0"/>
              <a:t>artesanías</a:t>
            </a:r>
            <a:r>
              <a:rPr lang="es-ES" dirty="0" smtClean="0"/>
              <a:t>…)</a:t>
            </a:r>
          </a:p>
          <a:p>
            <a:r>
              <a:rPr lang="es-ES" dirty="0" smtClean="0"/>
              <a:t>Se </a:t>
            </a:r>
            <a:r>
              <a:rPr lang="es-ES" dirty="0"/>
              <a:t>trata</a:t>
            </a:r>
            <a:r>
              <a:rPr lang="es-ES" dirty="0" smtClean="0"/>
              <a:t>, en definitiva,  </a:t>
            </a:r>
            <a:r>
              <a:rPr lang="es-ES" dirty="0"/>
              <a:t>de defenderla de las </a:t>
            </a:r>
            <a:r>
              <a:rPr lang="es-ES" b="1" dirty="0"/>
              <a:t>amenazas</a:t>
            </a:r>
            <a:r>
              <a:rPr lang="es-ES" dirty="0"/>
              <a:t> a las que se encuentra sometida en la actualidad, derivadas </a:t>
            </a:r>
            <a:r>
              <a:rPr lang="es-ES" dirty="0" smtClean="0"/>
              <a:t>de: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presiones administrativas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tecnológicas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económicas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políticas.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54" y="502084"/>
            <a:ext cx="1712310" cy="10516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351" y="4741946"/>
            <a:ext cx="1064515" cy="10645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38" y="2093438"/>
            <a:ext cx="23336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6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/>
              <a:t>LOS PACIENTES COMO NÚCLEO DEL SISTEMA</a:t>
            </a:r>
            <a:r>
              <a:rPr lang="es-ES" sz="4000" dirty="0"/>
              <a:t/>
            </a:r>
            <a:br>
              <a:rPr lang="es-ES" sz="4000" dirty="0"/>
            </a:b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ES" dirty="0" smtClean="0"/>
              <a:t>Nuevo paradigma del sistema sanitario</a:t>
            </a:r>
          </a:p>
          <a:p>
            <a:pPr lvl="0"/>
            <a:r>
              <a:rPr lang="es-ES" dirty="0" smtClean="0"/>
              <a:t>LOS PACIENTES no son síntomas, no son casos clínicos interesantes, no son historias clínicas. SON PERSONAS. Tienen nombre y apellido, una vida</a:t>
            </a:r>
            <a:endParaRPr lang="es-ES" dirty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b="1" u="sng" dirty="0" smtClean="0"/>
          </a:p>
          <a:p>
            <a:pPr lvl="0"/>
            <a:r>
              <a:rPr lang="es-ES" b="1" u="sng" dirty="0" smtClean="0"/>
              <a:t>El paciente es el centro del sistema</a:t>
            </a:r>
          </a:p>
          <a:p>
            <a:pPr lvl="0"/>
            <a:r>
              <a:rPr lang="es-ES" dirty="0" smtClean="0"/>
              <a:t>Queremos por tanto, PACIENTES EXPERTOS, FORMADOS E INFORMADOS.</a:t>
            </a:r>
          </a:p>
          <a:p>
            <a:pPr lvl="0"/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851" y="5504376"/>
            <a:ext cx="1064515" cy="10645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54" y="502084"/>
            <a:ext cx="1712310" cy="10516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24" y="2976349"/>
            <a:ext cx="2590800" cy="17621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26" y="2976349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03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¿Cómo se sienten el paciente y su cuidador/a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El paciente y el cuidador/a acuden al profesional médico con un sufrimiento, dolor, sospecha de enfermedad, malestar, temor, angustia, dudas, sensación de indefensión, sensación de debilidad, ponen su salud ( o la de su hijo) en manos de otra persona que no conocen, no les queda más remedio que confiar… </a:t>
            </a:r>
            <a:endParaRPr lang="es-ES" dirty="0"/>
          </a:p>
          <a:p>
            <a:r>
              <a:rPr lang="es-ES" dirty="0" smtClean="0"/>
              <a:t>Se crea un estado de dependencia física y emocional hacia el profesional médico que tiene el conocimiento para determinar la gravedad y la forma de alivio de ese malestar.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El paciente precisa de un vinculo </a:t>
            </a:r>
            <a:r>
              <a:rPr lang="es-ES" dirty="0"/>
              <a:t>de confianza y </a:t>
            </a:r>
            <a:r>
              <a:rPr lang="es-ES" dirty="0" smtClean="0"/>
              <a:t>de seguridad</a:t>
            </a:r>
            <a:endParaRPr lang="es-ES" dirty="0"/>
          </a:p>
          <a:p>
            <a:pPr lvl="0"/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54" y="502084"/>
            <a:ext cx="1712310" cy="10516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22" y="5013056"/>
            <a:ext cx="1064515" cy="10645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87" y="4591397"/>
            <a:ext cx="1971675" cy="13906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57" y="4263374"/>
            <a:ext cx="3500303" cy="23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9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¿Cómo se siente el profesional médico?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Tal y cómo está organizado actualmente nuestro sistema sanitario…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Falto de tiempo ( consultas de pocos minutos para atender a todos los pacientes)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Estresado/quemado laboralmente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Cansancio ( jornadas largas, guardias..)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Impaciente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953" y="303830"/>
            <a:ext cx="1712310" cy="10516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851" y="5504376"/>
            <a:ext cx="1064515" cy="10645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80" y="2879677"/>
            <a:ext cx="2862519" cy="28430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808" y="3750299"/>
            <a:ext cx="3183981" cy="211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066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669</TotalTime>
  <Words>2263</Words>
  <Application>Microsoft Office PowerPoint</Application>
  <PresentationFormat>Panorámica</PresentationFormat>
  <Paragraphs>212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TimesNewRomanPSMT</vt:lpstr>
      <vt:lpstr>Wingdings</vt:lpstr>
      <vt:lpstr>Retrospección</vt:lpstr>
      <vt:lpstr>Presentación de PowerPoint</vt:lpstr>
      <vt:lpstr>FUNDACIÓN SIN DAÑO</vt:lpstr>
      <vt:lpstr>PROFESIONALES SANITARIOS QUE TAMBIÉN SON PACIENTES O LO SERÁN ALGÚN DÍA</vt:lpstr>
      <vt:lpstr>El Doctor película estadounidense de 1991 dirigida por Randa Haines.  Está basada en el libro del Dr. Edward Rosenbaum 1988, A Taste Of My Own Medicine. </vt:lpstr>
      <vt:lpstr>¿Qué es humanización?</vt:lpstr>
      <vt:lpstr>    Algo importante debe ser cuando se está intentando declarar Patrimonio Cultural Inmaterial de la Humanidad la relación médico-paciente. </vt:lpstr>
      <vt:lpstr>LOS PACIENTES COMO NÚCLEO DEL SISTEMA </vt:lpstr>
      <vt:lpstr>¿Cómo se sienten el paciente y su cuidador/a?</vt:lpstr>
      <vt:lpstr>¿Cómo se siente el profesional médico?</vt:lpstr>
      <vt:lpstr>          La información/desinformación Doctor Google ¿Por qué de ese fenómeno? </vt:lpstr>
      <vt:lpstr>Hábitos de consulta en Internet</vt:lpstr>
      <vt:lpstr>¿Cuantos de sus pacientes acudieron a consulta con un cuaderno con notas y preguntas?</vt:lpstr>
      <vt:lpstr>Comunicación/incomunicación</vt:lpstr>
      <vt:lpstr>La experiencia sanitaria del niño con daño neurológico, con discapacidad y su familia:</vt:lpstr>
      <vt:lpstr>Discapacidad intelectual</vt:lpstr>
      <vt:lpstr>Actualmente: ORGANIZACIÓN DEL SISTEMA ES VERTICAL. Coordinación de la información a cargo de la familia/cuidador/a</vt:lpstr>
      <vt:lpstr>¿Cómo viven las familias esta situación? ¿La cuidadora?</vt:lpstr>
      <vt:lpstr>¿Qué debemos hacer para mejorar esta situación?</vt:lpstr>
      <vt:lpstr>1. Mejorar los flujos de comunicación. </vt:lpstr>
      <vt:lpstr>1. Propuestas para mejorar la comunicación AH-paciente</vt:lpstr>
      <vt:lpstr>1. Aplicación de la revolución tecnológica al sistema sanitario. Sistemas de información y gestión de datos</vt:lpstr>
      <vt:lpstr>      </vt:lpstr>
      <vt:lpstr> 2. Propuestas para mejorar la calidad de la asistencia sanitaria hospitalaria mediante un enfoque transversal: </vt:lpstr>
      <vt:lpstr>Dra. Carmen Mateos médica rehabilitadora Fundación Jimenez Díaz</vt:lpstr>
      <vt:lpstr>2.1. Cómo reducir el número de visitas al CH y hacerlo de manera más eficaz:  Modelo citas integradas </vt:lpstr>
      <vt:lpstr>2.2 Cómo reducir el número de visitas al CH y hacerlo de manera más eficaz:  Unidades transdisciplinares</vt:lpstr>
      <vt:lpstr>2.3. Participación activa en la salud. Formación de cuidadores. Escuelas de padres </vt:lpstr>
      <vt:lpstr>3. Propuestas que redundan en la humanización y la calidad de la asistencia sanitaria 3.1. Agendas inteligentes. Tarjeta sanitaria de atención preferente </vt:lpstr>
      <vt:lpstr>       Propuestas que redundan en la humanización y la calidad de la asistencia sanitaria  3.2. Atención y hospitalización domiciliaria</vt:lpstr>
      <vt:lpstr>Propuestas que redundan en la humanización y la calidad de la asistencia sanitaria  3.3 La eliminación de barreras, accesibilidad.</vt:lpstr>
      <vt:lpstr>MECANISMOS DE PARTICIPACIÓN COMO GARANTE DE BUEN GOBIERNO.GOBERNANZA</vt:lpstr>
      <vt:lpstr>PROPUESTA FINAL: Efecto Lobby/ grupo de presión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PALOMA PASTOR</dc:creator>
  <cp:lastModifiedBy>PALOMA PASTOR</cp:lastModifiedBy>
  <cp:revision>79</cp:revision>
  <cp:lastPrinted>2019-06-06T07:46:19Z</cp:lastPrinted>
  <dcterms:created xsi:type="dcterms:W3CDTF">2019-05-28T06:41:58Z</dcterms:created>
  <dcterms:modified xsi:type="dcterms:W3CDTF">2019-06-06T07:51:43Z</dcterms:modified>
</cp:coreProperties>
</file>